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6"/>
  </p:notesMasterIdLst>
  <p:sldIdLst>
    <p:sldId id="256" r:id="rId2"/>
    <p:sldId id="303" r:id="rId3"/>
    <p:sldId id="343" r:id="rId4"/>
    <p:sldId id="305" r:id="rId5"/>
    <p:sldId id="304" r:id="rId6"/>
    <p:sldId id="344" r:id="rId7"/>
    <p:sldId id="322" r:id="rId8"/>
    <p:sldId id="311" r:id="rId9"/>
    <p:sldId id="325" r:id="rId10"/>
    <p:sldId id="316" r:id="rId11"/>
    <p:sldId id="362" r:id="rId12"/>
    <p:sldId id="363" r:id="rId13"/>
    <p:sldId id="364" r:id="rId14"/>
    <p:sldId id="361" r:id="rId15"/>
    <p:sldId id="308" r:id="rId16"/>
    <p:sldId id="309" r:id="rId17"/>
    <p:sldId id="336" r:id="rId18"/>
    <p:sldId id="337" r:id="rId19"/>
    <p:sldId id="323" r:id="rId20"/>
    <p:sldId id="338" r:id="rId21"/>
    <p:sldId id="339" r:id="rId22"/>
    <p:sldId id="346" r:id="rId23"/>
    <p:sldId id="340" r:id="rId24"/>
    <p:sldId id="341" r:id="rId25"/>
    <p:sldId id="342" r:id="rId26"/>
    <p:sldId id="333" r:id="rId27"/>
    <p:sldId id="334" r:id="rId28"/>
    <p:sldId id="353" r:id="rId29"/>
    <p:sldId id="356" r:id="rId30"/>
    <p:sldId id="357" r:id="rId31"/>
    <p:sldId id="358" r:id="rId32"/>
    <p:sldId id="359" r:id="rId33"/>
    <p:sldId id="360" r:id="rId34"/>
    <p:sldId id="365" r:id="rId35"/>
    <p:sldId id="355" r:id="rId36"/>
    <p:sldId id="367" r:id="rId37"/>
    <p:sldId id="366" r:id="rId38"/>
    <p:sldId id="347" r:id="rId39"/>
    <p:sldId id="348" r:id="rId40"/>
    <p:sldId id="349" r:id="rId41"/>
    <p:sldId id="350" r:id="rId42"/>
    <p:sldId id="351" r:id="rId43"/>
    <p:sldId id="352" r:id="rId44"/>
    <p:sldId id="354" r:id="rId45"/>
  </p:sldIdLst>
  <p:sldSz cx="24384000" cy="13716000"/>
  <p:notesSz cx="6797675" cy="987266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rill Stepanov" initials="KS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6079" autoAdjust="0"/>
  </p:normalViewPr>
  <p:slideViewPr>
    <p:cSldViewPr>
      <p:cViewPr>
        <p:scale>
          <a:sx n="33" d="100"/>
          <a:sy n="33" d="100"/>
        </p:scale>
        <p:origin x="19" y="797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6T13:06:31.939" idx="1">
    <p:pos x="13558" y="4996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6T13:06:31.939" idx="1">
    <p:pos x="13558" y="4996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200" units="cm"/>
        </inkml:traceFormat>
        <inkml:channelProperties>
          <inkml:channelProperty channel="X" name="resolution" value="47.26736" units="1/cm"/>
          <inkml:channelProperty channel="Y" name="resolution" value="28.36879" units="1/cm"/>
        </inkml:channelProperties>
      </inkml:inkSource>
      <inkml:timestamp xml:id="ts0" timeString="2018-12-17T11:30:06.84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20637 13811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4" name="Shape 134"/>
          <p:cNvSpPr>
            <a:spLocks noGrp="1"/>
          </p:cNvSpPr>
          <p:nvPr>
            <p:ph type="body" sz="quarter" idx="1"/>
          </p:nvPr>
        </p:nvSpPr>
        <p:spPr>
          <a:xfrm>
            <a:off x="906357" y="4689515"/>
            <a:ext cx="4984962" cy="444269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709458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К П.2 (Минимум 5-ть запросов) минимум</a:t>
            </a:r>
            <a:r>
              <a:rPr lang="ru-RU" baseline="0" dirty="0" smtClean="0"/>
              <a:t> 3 ответа (при наличии рынка!)</a:t>
            </a:r>
            <a:endParaRPr lang="ru-RU" dirty="0" smtClean="0"/>
          </a:p>
          <a:p>
            <a:pPr marL="0" marR="0" lvl="1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К П.4 (Сканы бумажных документов, скриншоты электронных документов)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3642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/>
              <a:t>от 17 августа 1995 г.  № 147-ФЗ «О естественных монополиях»;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10338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50617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74834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98816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1535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8499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9399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9399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9399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601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К П.2 (Минимум 5-ть запросов) минимум</a:t>
            </a:r>
            <a:r>
              <a:rPr lang="ru-RU" baseline="0" dirty="0" smtClean="0"/>
              <a:t> 3 ответа (при наличии рынка!)</a:t>
            </a:r>
            <a:endParaRPr lang="ru-RU" dirty="0" smtClean="0"/>
          </a:p>
          <a:p>
            <a:pPr marL="0" marR="0" lvl="1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К П.4 (Сканы бумажных документов, скриншоты электронных документов)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3642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98754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94914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51985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295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1869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126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8470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106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7806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8681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 smtClean="0"/>
              <a:t>от 17 августа 1995 г.  № 147-ФЗ «О естественных монополиях»;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1033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Premium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870782" y="1075465"/>
            <a:ext cx="238721" cy="2413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>
                <a:solidFill>
                  <a:srgbClr val="747A82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2" name="Rectangle"/>
          <p:cNvSpPr/>
          <p:nvPr/>
        </p:nvSpPr>
        <p:spPr>
          <a:xfrm>
            <a:off x="1156824" y="764315"/>
            <a:ext cx="1134534" cy="889001"/>
          </a:xfrm>
          <a:prstGeom prst="rect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ФИАН"/>
          <p:cNvSpPr txBox="1"/>
          <p:nvPr/>
        </p:nvSpPr>
        <p:spPr>
          <a:xfrm>
            <a:off x="1241413" y="1018315"/>
            <a:ext cx="965356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2500" b="1">
                <a:solidFill>
                  <a:srgbClr val="747A82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ФИАН</a:t>
            </a:r>
          </a:p>
        </p:txBody>
      </p:sp>
      <p:sp>
        <p:nvSpPr>
          <p:cNvPr id="14" name="Закупки в 2018 году"/>
          <p:cNvSpPr txBox="1"/>
          <p:nvPr/>
        </p:nvSpPr>
        <p:spPr>
          <a:xfrm>
            <a:off x="2430016" y="1085705"/>
            <a:ext cx="1894749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1600">
                <a:solidFill>
                  <a:srgbClr val="747A82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 err="1"/>
              <a:t>Закупки</a:t>
            </a:r>
            <a:r>
              <a:rPr dirty="0"/>
              <a:t> в </a:t>
            </a:r>
            <a:r>
              <a:rPr dirty="0" smtClean="0"/>
              <a:t>201</a:t>
            </a:r>
            <a:r>
              <a:rPr lang="ru-RU" dirty="0" smtClean="0"/>
              <a:t>9</a:t>
            </a:r>
            <a:r>
              <a:rPr dirty="0" smtClean="0"/>
              <a:t> </a:t>
            </a:r>
            <a:r>
              <a:rPr dirty="0" err="1"/>
              <a:t>году</a:t>
            </a:r>
            <a:endParaRPr dirty="0"/>
          </a:p>
        </p:txBody>
      </p:sp>
      <p:sp>
        <p:nvSpPr>
          <p:cNvPr id="15" name="Line"/>
          <p:cNvSpPr/>
          <p:nvPr/>
        </p:nvSpPr>
        <p:spPr>
          <a:xfrm>
            <a:off x="23359533" y="12821377"/>
            <a:ext cx="1024468" cy="1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6858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–Johnny Appleseed</a:t>
            </a:r>
          </a:p>
        </p:txBody>
      </p:sp>
      <p:sp>
        <p:nvSpPr>
          <p:cNvPr id="111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45200"/>
            <a:ext cx="19621500" cy="8890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r>
              <a:t>“Type a quote here.” </a:t>
            </a:r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Slide Dark">
    <p:bg>
      <p:bgPr>
        <a:solidFill>
          <a:srgbClr val="2F31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Image"/>
          <p:cNvSpPr>
            <a:spLocks noGrp="1"/>
          </p:cNvSpPr>
          <p:nvPr>
            <p:ph type="pic" sz="half" idx="13"/>
          </p:nvPr>
        </p:nvSpPr>
        <p:spPr>
          <a:xfrm>
            <a:off x="13165980" y="1104900"/>
            <a:ext cx="9525001" cy="11506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1651000" y="1104900"/>
            <a:ext cx="10223500" cy="56134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845300"/>
            <a:ext cx="10223500" cy="5765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4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Image"/>
          <p:cNvSpPr>
            <a:spLocks noGrp="1"/>
          </p:cNvSpPr>
          <p:nvPr>
            <p:ph type="pic" sz="half" idx="13"/>
          </p:nvPr>
        </p:nvSpPr>
        <p:spPr>
          <a:xfrm>
            <a:off x="13169900" y="3238500"/>
            <a:ext cx="9525000" cy="9207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238500"/>
            <a:ext cx="10007600" cy="92075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4500"/>
            </a:lvl1pPr>
            <a:lvl2pPr marL="1117600" indent="-558800">
              <a:spcBef>
                <a:spcPts val="4500"/>
              </a:spcBef>
              <a:defRPr sz="4500"/>
            </a:lvl2pPr>
            <a:lvl3pPr marL="1676400" indent="-558800">
              <a:spcBef>
                <a:spcPts val="4500"/>
              </a:spcBef>
              <a:defRPr sz="4500"/>
            </a:lvl3pPr>
            <a:lvl4pPr marL="2235200" indent="-558800">
              <a:spcBef>
                <a:spcPts val="4500"/>
              </a:spcBef>
              <a:defRPr sz="4500"/>
            </a:lvl4pPr>
            <a:lvl5pPr marL="2794000" indent="-558800">
              <a:spcBef>
                <a:spcPts val="4500"/>
              </a:spcBef>
              <a:defRPr sz="45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473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Image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1" name="Image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2" name="Image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238500"/>
            <a:ext cx="21005800" cy="920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ransition spd="med"/>
  <p:timing>
    <p:tnLst>
      <p:par>
        <p:cTn id="1" dur="indefinite" restart="never" nodeType="tmRoot"/>
      </p:par>
    </p:tnLst>
  </p:timing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22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pattern.jpg" descr="pattern.jpg"/>
          <p:cNvPicPr>
            <a:picLocks/>
          </p:cNvPicPr>
          <p:nvPr/>
        </p:nvPicPr>
        <p:blipFill>
          <a:blip r:embed="rId2">
            <a:alphaModFix amt="8000"/>
            <a:extLst/>
          </a:blip>
          <a:srcRect/>
          <a:stretch>
            <a:fillRect/>
          </a:stretch>
        </p:blipFill>
        <p:spPr>
          <a:xfrm>
            <a:off x="1" y="0"/>
            <a:ext cx="24383999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Закупки в 2018 году"/>
          <p:cNvSpPr txBox="1"/>
          <p:nvPr/>
        </p:nvSpPr>
        <p:spPr>
          <a:xfrm>
            <a:off x="8302215" y="6464299"/>
            <a:ext cx="5906320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500" b="1">
                <a:solidFill>
                  <a:srgbClr val="F2F5F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dirty="0" err="1"/>
              <a:t>Закупки</a:t>
            </a:r>
            <a:r>
              <a:rPr dirty="0"/>
              <a:t> в </a:t>
            </a:r>
            <a:r>
              <a:rPr dirty="0" smtClean="0"/>
              <a:t>201</a:t>
            </a:r>
            <a:r>
              <a:rPr lang="ru-RU" dirty="0" smtClean="0"/>
              <a:t>9</a:t>
            </a:r>
            <a:r>
              <a:rPr dirty="0" smtClean="0"/>
              <a:t> </a:t>
            </a:r>
            <a:r>
              <a:rPr dirty="0" err="1"/>
              <a:t>году</a:t>
            </a:r>
            <a:endParaRPr dirty="0"/>
          </a:p>
        </p:txBody>
      </p:sp>
      <p:sp>
        <p:nvSpPr>
          <p:cNvPr id="138" name="Rectangle"/>
          <p:cNvSpPr/>
          <p:nvPr/>
        </p:nvSpPr>
        <p:spPr>
          <a:xfrm>
            <a:off x="14828366" y="6003925"/>
            <a:ext cx="2224088" cy="1708150"/>
          </a:xfrm>
          <a:prstGeom prst="rect">
            <a:avLst/>
          </a:prstGeom>
          <a:ln w="50800">
            <a:solidFill>
              <a:srgbClr val="FA8F87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9" name="223-ФЗ…"/>
          <p:cNvSpPr txBox="1"/>
          <p:nvPr/>
        </p:nvSpPr>
        <p:spPr>
          <a:xfrm>
            <a:off x="14884833" y="6460456"/>
            <a:ext cx="2111154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500" b="1">
                <a:solidFill>
                  <a:srgbClr val="F2F5FA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 smtClean="0"/>
              <a:t>223-ФЗ</a:t>
            </a:r>
          </a:p>
        </p:txBody>
      </p:sp>
      <p:sp>
        <p:nvSpPr>
          <p:cNvPr id="140" name="Shape"/>
          <p:cNvSpPr/>
          <p:nvPr/>
        </p:nvSpPr>
        <p:spPr>
          <a:xfrm>
            <a:off x="12007850" y="12189515"/>
            <a:ext cx="368300" cy="368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79" y="5400"/>
                </a:moveTo>
                <a:cubicBezTo>
                  <a:pt x="10962" y="5400"/>
                  <a:pt x="11123" y="5463"/>
                  <a:pt x="11264" y="5590"/>
                </a:cubicBezTo>
                <a:cubicBezTo>
                  <a:pt x="11405" y="5716"/>
                  <a:pt x="11475" y="5878"/>
                  <a:pt x="11475" y="6075"/>
                </a:cubicBezTo>
                <a:lnTo>
                  <a:pt x="11475" y="13711"/>
                </a:lnTo>
                <a:lnTo>
                  <a:pt x="13964" y="11222"/>
                </a:lnTo>
                <a:cubicBezTo>
                  <a:pt x="14273" y="10912"/>
                  <a:pt x="14583" y="10912"/>
                  <a:pt x="14892" y="11222"/>
                </a:cubicBezTo>
                <a:cubicBezTo>
                  <a:pt x="15033" y="11362"/>
                  <a:pt x="15103" y="11524"/>
                  <a:pt x="15103" y="11707"/>
                </a:cubicBezTo>
                <a:cubicBezTo>
                  <a:pt x="15103" y="11890"/>
                  <a:pt x="15033" y="12051"/>
                  <a:pt x="14892" y="12192"/>
                </a:cubicBezTo>
                <a:lnTo>
                  <a:pt x="10800" y="16158"/>
                </a:lnTo>
                <a:lnTo>
                  <a:pt x="6708" y="12192"/>
                </a:lnTo>
                <a:cubicBezTo>
                  <a:pt x="6398" y="11855"/>
                  <a:pt x="6405" y="11531"/>
                  <a:pt x="6729" y="11222"/>
                </a:cubicBezTo>
                <a:cubicBezTo>
                  <a:pt x="7052" y="10912"/>
                  <a:pt x="7369" y="10912"/>
                  <a:pt x="7678" y="11222"/>
                </a:cubicBezTo>
                <a:lnTo>
                  <a:pt x="10125" y="13669"/>
                </a:lnTo>
                <a:lnTo>
                  <a:pt x="10125" y="6075"/>
                </a:lnTo>
                <a:cubicBezTo>
                  <a:pt x="10125" y="5878"/>
                  <a:pt x="10188" y="5716"/>
                  <a:pt x="10315" y="5590"/>
                </a:cubicBezTo>
                <a:cubicBezTo>
                  <a:pt x="10441" y="5463"/>
                  <a:pt x="10596" y="5400"/>
                  <a:pt x="10779" y="5400"/>
                </a:cubicBezTo>
                <a:close/>
                <a:moveTo>
                  <a:pt x="10800" y="1350"/>
                </a:moveTo>
                <a:cubicBezTo>
                  <a:pt x="8184" y="1350"/>
                  <a:pt x="5955" y="2271"/>
                  <a:pt x="4113" y="4113"/>
                </a:cubicBezTo>
                <a:cubicBezTo>
                  <a:pt x="2271" y="5955"/>
                  <a:pt x="1350" y="8184"/>
                  <a:pt x="1350" y="10800"/>
                </a:cubicBezTo>
                <a:cubicBezTo>
                  <a:pt x="1350" y="13416"/>
                  <a:pt x="2271" y="15645"/>
                  <a:pt x="4113" y="17487"/>
                </a:cubicBezTo>
                <a:cubicBezTo>
                  <a:pt x="5955" y="19329"/>
                  <a:pt x="8184" y="20250"/>
                  <a:pt x="10800" y="20250"/>
                </a:cubicBezTo>
                <a:cubicBezTo>
                  <a:pt x="13416" y="20250"/>
                  <a:pt x="15652" y="19329"/>
                  <a:pt x="17508" y="17487"/>
                </a:cubicBezTo>
                <a:cubicBezTo>
                  <a:pt x="19364" y="15645"/>
                  <a:pt x="20292" y="13416"/>
                  <a:pt x="20292" y="10800"/>
                </a:cubicBezTo>
                <a:cubicBezTo>
                  <a:pt x="20292" y="8184"/>
                  <a:pt x="19364" y="5955"/>
                  <a:pt x="17508" y="4113"/>
                </a:cubicBezTo>
                <a:cubicBezTo>
                  <a:pt x="15652" y="2271"/>
                  <a:pt x="13416" y="1350"/>
                  <a:pt x="10800" y="1350"/>
                </a:cubicBezTo>
                <a:close/>
                <a:moveTo>
                  <a:pt x="10800" y="0"/>
                </a:moveTo>
                <a:cubicBezTo>
                  <a:pt x="13781" y="0"/>
                  <a:pt x="16327" y="1055"/>
                  <a:pt x="18436" y="3164"/>
                </a:cubicBezTo>
                <a:cubicBezTo>
                  <a:pt x="20545" y="5273"/>
                  <a:pt x="21600" y="7819"/>
                  <a:pt x="21600" y="10800"/>
                </a:cubicBezTo>
                <a:cubicBezTo>
                  <a:pt x="21600" y="13781"/>
                  <a:pt x="20545" y="16327"/>
                  <a:pt x="18436" y="18436"/>
                </a:cubicBezTo>
                <a:cubicBezTo>
                  <a:pt x="16327" y="20545"/>
                  <a:pt x="13781" y="21600"/>
                  <a:pt x="10800" y="21600"/>
                </a:cubicBezTo>
                <a:cubicBezTo>
                  <a:pt x="7819" y="21600"/>
                  <a:pt x="5273" y="20545"/>
                  <a:pt x="3164" y="18436"/>
                </a:cubicBezTo>
                <a:cubicBezTo>
                  <a:pt x="1055" y="16327"/>
                  <a:pt x="0" y="13781"/>
                  <a:pt x="0" y="10800"/>
                </a:cubicBezTo>
                <a:cubicBezTo>
                  <a:pt x="0" y="7819"/>
                  <a:pt x="1055" y="5273"/>
                  <a:pt x="3164" y="3164"/>
                </a:cubicBezTo>
                <a:cubicBezTo>
                  <a:pt x="5273" y="1055"/>
                  <a:pt x="7819" y="0"/>
                  <a:pt x="10800" y="0"/>
                </a:cubicBezTo>
                <a:close/>
              </a:path>
            </a:pathLst>
          </a:custGeom>
          <a:solidFill>
            <a:srgbClr val="F2F5FA"/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>
                <a:solidFill>
                  <a:srgbClr val="32363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8686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dirty="0" smtClean="0"/>
              <a:t>Обязательное применение Технологических регламентов и Национальных стандартов;</a:t>
            </a:r>
          </a:p>
          <a:p>
            <a:pPr lvl="1"/>
            <a:r>
              <a:rPr lang="ru-RU" dirty="0" smtClean="0"/>
              <a:t>Требования к товарам должны быть установлены на основании ТР и ГОСТов;</a:t>
            </a:r>
          </a:p>
          <a:p>
            <a:pPr lvl="1"/>
            <a:r>
              <a:rPr lang="ru-RU" dirty="0" smtClean="0"/>
              <a:t>Единицы измерения должны соответствовать ГОСТу;</a:t>
            </a:r>
          </a:p>
          <a:p>
            <a:pPr lvl="1"/>
            <a:r>
              <a:rPr lang="ru-RU" dirty="0" smtClean="0"/>
              <a:t>Необходимо обосновывать:</a:t>
            </a:r>
          </a:p>
          <a:p>
            <a:pPr marL="914400" lvl="2" indent="0">
              <a:buNone/>
            </a:pPr>
            <a:r>
              <a:rPr lang="ru-RU" dirty="0" smtClean="0"/>
              <a:t>- Сужение диапазона параметра из ГОСТа;</a:t>
            </a:r>
          </a:p>
          <a:p>
            <a:pPr marL="914400" lvl="2" indent="0">
              <a:buNone/>
            </a:pPr>
            <a:r>
              <a:rPr lang="ru-RU" dirty="0" smtClean="0"/>
              <a:t>- Применение неустановленных в ГОСТе параметров.</a:t>
            </a:r>
          </a:p>
          <a:p>
            <a:r>
              <a:rPr lang="ru-RU" dirty="0" smtClean="0"/>
              <a:t>При любом отступлении от ГОСТ/ТР необходимо обоснование такого отступления</a:t>
            </a:r>
          </a:p>
          <a:p>
            <a:r>
              <a:rPr lang="ru-RU" dirty="0" smtClean="0"/>
              <a:t>Описание закупки не должно быть избыточным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6881266" y="1601398"/>
            <a:ext cx="10621498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Обязательные требования к ТЗ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6975695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6068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dirty="0" smtClean="0"/>
              <a:t>Техническое задание не должно содержать противоречий</a:t>
            </a:r>
          </a:p>
          <a:p>
            <a:r>
              <a:rPr lang="ru-RU" dirty="0" smtClean="0"/>
              <a:t>Под техническое задание в общем случае должно подходить минимум два различных товара разных производителей</a:t>
            </a:r>
          </a:p>
          <a:p>
            <a:r>
              <a:rPr lang="ru-RU" dirty="0" smtClean="0"/>
              <a:t>Техническое задание </a:t>
            </a:r>
            <a:r>
              <a:rPr lang="ru-RU" b="1" dirty="0" smtClean="0"/>
              <a:t>ДОЛЖНО</a:t>
            </a:r>
            <a:r>
              <a:rPr lang="ru-RU" dirty="0" smtClean="0"/>
              <a:t> содержать форму по которой участник должен предоставить сведения о технических характеристиках и другие сведения о товаре, необходимые нам для его проверки на соответствие ТЗ.</a:t>
            </a:r>
            <a:r>
              <a:rPr lang="ru-RU" dirty="0"/>
              <a:t> </a:t>
            </a:r>
            <a:r>
              <a:rPr lang="ru-RU" dirty="0" smtClean="0"/>
              <a:t>В противном случае участник может предоставить сведения в свободной форме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6881266" y="1601398"/>
            <a:ext cx="10621498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Обязательные требования к ТЗ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745811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870782" y="1075465"/>
            <a:ext cx="292763" cy="32977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3118992" y="1766913"/>
            <a:ext cx="18361460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Рекомендованная форма сведений о товаре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359501" y="1302657"/>
            <a:ext cx="5333473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364411"/>
              </p:ext>
            </p:extLst>
          </p:nvPr>
        </p:nvGraphicFramePr>
        <p:xfrm>
          <a:off x="1390800" y="2897560"/>
          <a:ext cx="22250472" cy="885698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76748"/>
                <a:gridCol w="2085133"/>
                <a:gridCol w="2473450"/>
                <a:gridCol w="2473450"/>
                <a:gridCol w="2320842"/>
                <a:gridCol w="3967794"/>
                <a:gridCol w="3967794"/>
                <a:gridCol w="2585261"/>
              </a:tblGrid>
              <a:tr h="147616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effectLst/>
                        </a:rPr>
                        <a:t>Предмет</a:t>
                      </a:r>
                      <a:endParaRPr lang="ru-RU" sz="4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Показатель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Требования заказчика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Предложение участника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46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Минимальное значение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Максимальное значение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Значения которое не может изменяться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effectLst/>
                        </a:rPr>
                        <a:t>Предлагаемое значение</a:t>
                      </a:r>
                      <a:endParaRPr lang="ru-RU" sz="4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effectLst/>
                        </a:rPr>
                        <a:t>Марка / модель / товарный </a:t>
                      </a:r>
                      <a:r>
                        <a:rPr lang="ru-RU" sz="4000" b="1" dirty="0">
                          <a:effectLst/>
                        </a:rPr>
                        <a:t>знак</a:t>
                      </a:r>
                      <a:endParaRPr lang="ru-RU" sz="4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Страна происхождения товара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761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 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 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effectLst/>
                        </a:rPr>
                        <a:t> </a:t>
                      </a:r>
                      <a:endParaRPr lang="ru-RU" sz="4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 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 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 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</a:rPr>
                        <a:t> </a:t>
                      </a:r>
                      <a:endParaRPr lang="ru-RU" sz="4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effectLst/>
                        </a:rPr>
                        <a:t> </a:t>
                      </a:r>
                      <a:endParaRPr lang="ru-RU" sz="4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2947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9320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dirty="0" smtClean="0"/>
              <a:t>Составление </a:t>
            </a:r>
            <a:r>
              <a:rPr lang="ru-RU" dirty="0" err="1" smtClean="0"/>
              <a:t>ТЗ</a:t>
            </a:r>
            <a:r>
              <a:rPr lang="ru-RU" dirty="0" smtClean="0"/>
              <a:t> с </a:t>
            </a:r>
            <a:r>
              <a:rPr lang="ru-RU" dirty="0" smtClean="0"/>
              <a:t>ошибками может привести к жалобе в ФАС</a:t>
            </a:r>
          </a:p>
          <a:p>
            <a:pPr lvl="1"/>
            <a:endParaRPr lang="ru-RU" dirty="0" smtClean="0"/>
          </a:p>
          <a:p>
            <a:pPr lvl="1"/>
            <a:r>
              <a:rPr lang="ru-RU" dirty="0" smtClean="0"/>
              <a:t>Подготовка </a:t>
            </a:r>
            <a:r>
              <a:rPr lang="ru-RU" dirty="0" smtClean="0"/>
              <a:t>к жалобе может занять у ВАС и  у договорного отдела на написание возражений и подготовку документов </a:t>
            </a:r>
            <a:r>
              <a:rPr lang="ru-RU" dirty="0" smtClean="0"/>
              <a:t>целый рабочий </a:t>
            </a:r>
            <a:r>
              <a:rPr lang="ru-RU" dirty="0" smtClean="0"/>
              <a:t>день</a:t>
            </a:r>
          </a:p>
          <a:p>
            <a:pPr lvl="1"/>
            <a:endParaRPr lang="ru-RU" dirty="0" smtClean="0"/>
          </a:p>
          <a:p>
            <a:pPr lvl="1"/>
            <a:r>
              <a:rPr lang="ru-RU" dirty="0" smtClean="0"/>
              <a:t>Поездка </a:t>
            </a:r>
            <a:r>
              <a:rPr lang="ru-RU" dirty="0" smtClean="0"/>
              <a:t>в </a:t>
            </a:r>
            <a:r>
              <a:rPr lang="ru-RU" dirty="0" smtClean="0"/>
              <a:t>ФАС занимает минимально 4 часа, </a:t>
            </a:r>
            <a:r>
              <a:rPr lang="ru-RU" dirty="0" smtClean="0"/>
              <a:t>во время заседания потребуется давать пояснения по техническим вопросам, </a:t>
            </a:r>
            <a:r>
              <a:rPr lang="ru-RU" dirty="0" smtClean="0"/>
              <a:t>при этом</a:t>
            </a:r>
            <a:r>
              <a:rPr lang="ru-RU" dirty="0" smtClean="0"/>
              <a:t> необходимо </a:t>
            </a:r>
            <a:r>
              <a:rPr lang="ru-RU" dirty="0" smtClean="0"/>
              <a:t>присутствие технического специалиста, </a:t>
            </a:r>
            <a:r>
              <a:rPr lang="ru-RU" dirty="0" smtClean="0"/>
              <a:t>способного давать </a:t>
            </a:r>
            <a:r>
              <a:rPr lang="ru-RU" dirty="0" smtClean="0"/>
              <a:t>комментарии по </a:t>
            </a:r>
            <a:r>
              <a:rPr lang="ru-RU" dirty="0" smtClean="0"/>
              <a:t>установленным в </a:t>
            </a:r>
            <a:r>
              <a:rPr lang="ru-RU" dirty="0" err="1" smtClean="0"/>
              <a:t>ТЗ</a:t>
            </a:r>
            <a:r>
              <a:rPr lang="ru-RU" dirty="0" smtClean="0"/>
              <a:t> требованиям.</a:t>
            </a:r>
            <a:endParaRPr lang="ru-RU" dirty="0" smtClean="0"/>
          </a:p>
          <a:p>
            <a:pPr lvl="1"/>
            <a:endParaRPr lang="ru-RU" dirty="0" smtClean="0"/>
          </a:p>
          <a:p>
            <a:pPr lvl="1"/>
            <a:r>
              <a:rPr lang="ru-RU" dirty="0" smtClean="0"/>
              <a:t>Помимо </a:t>
            </a:r>
            <a:r>
              <a:rPr lang="ru-RU" dirty="0" smtClean="0"/>
              <a:t>потери времени признание жалобы обоснованной приведет к наложению денежного штрафа.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13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5716693" y="1601398"/>
            <a:ext cx="12950661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Почему важно правильно написать ТЗ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4940091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5524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dirty="0" smtClean="0"/>
              <a:t>Заказчик имеет право отклонить заявку в следующих случаях:</a:t>
            </a:r>
          </a:p>
          <a:p>
            <a:pPr lvl="1"/>
            <a:r>
              <a:rPr lang="ru-RU" dirty="0" smtClean="0"/>
              <a:t>Непредставление сведений о товаре</a:t>
            </a:r>
          </a:p>
          <a:p>
            <a:pPr lvl="1"/>
            <a:r>
              <a:rPr lang="ru-RU" dirty="0" smtClean="0"/>
              <a:t>Несоответствие представленных сведений требованиям Заказчика</a:t>
            </a:r>
          </a:p>
          <a:p>
            <a:pPr lvl="1"/>
            <a:endParaRPr lang="ru-RU" dirty="0"/>
          </a:p>
          <a:p>
            <a:r>
              <a:rPr lang="ru-RU" dirty="0" smtClean="0"/>
              <a:t>Отклонение по другим причинам не допускается! Такое отклонение будет отменено ФАС, будет наложен штраф (от 45 до 450 </a:t>
            </a:r>
            <a:r>
              <a:rPr lang="ru-RU" dirty="0" err="1" smtClean="0"/>
              <a:t>т.р</a:t>
            </a:r>
            <a:r>
              <a:rPr lang="ru-RU" dirty="0" smtClean="0"/>
              <a:t>. В зависимости от цены договора).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14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3867633" y="1601398"/>
            <a:ext cx="16648789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Работа с ч.1 заявки (Техническим предложением)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5172553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quare"/>
          <p:cNvSpPr/>
          <p:nvPr/>
        </p:nvSpPr>
        <p:spPr>
          <a:xfrm>
            <a:off x="939800" y="2480832"/>
            <a:ext cx="2197100" cy="2197101"/>
          </a:xfrm>
          <a:prstGeom prst="rect">
            <a:avLst/>
          </a:prstGeom>
          <a:solidFill>
            <a:srgbClr val="FCD97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1" name="4"/>
          <p:cNvSpPr txBox="1"/>
          <p:nvPr/>
        </p:nvSpPr>
        <p:spPr>
          <a:xfrm>
            <a:off x="1537288" y="2480832"/>
            <a:ext cx="1027525" cy="2215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400" b="1">
                <a:solidFill>
                  <a:srgbClr val="18222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 smtClean="0"/>
              <a:t>3</a:t>
            </a:r>
            <a:endParaRPr dirty="0"/>
          </a:p>
        </p:txBody>
      </p:sp>
      <p:sp>
        <p:nvSpPr>
          <p:cNvPr id="4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15</a:t>
            </a:fld>
            <a:endParaRPr/>
          </a:p>
        </p:txBody>
      </p:sp>
      <p:sp>
        <p:nvSpPr>
          <p:cNvPr id="473" name="Планирование"/>
          <p:cNvSpPr txBox="1"/>
          <p:nvPr/>
        </p:nvSpPr>
        <p:spPr>
          <a:xfrm>
            <a:off x="8247816" y="5798195"/>
            <a:ext cx="7888378" cy="11798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000"/>
            </a:lvl1pPr>
          </a:lstStyle>
          <a:p>
            <a:r>
              <a:rPr lang="ru-RU" b="1" dirty="0" smtClean="0"/>
              <a:t>Способы закупок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1646495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8143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dirty="0" smtClean="0"/>
              <a:t>С 01.01.2019 будут доступны к применению следующие способы закупок:</a:t>
            </a:r>
          </a:p>
          <a:p>
            <a:pPr lvl="1"/>
            <a:r>
              <a:rPr lang="ru-RU" dirty="0" smtClean="0"/>
              <a:t>Конкурентные:</a:t>
            </a:r>
          </a:p>
          <a:p>
            <a:pPr lvl="2"/>
            <a:r>
              <a:rPr lang="ru-RU" dirty="0" smtClean="0"/>
              <a:t>Конкурс (Бумажный и электронный; ограниченный список случаев)</a:t>
            </a:r>
          </a:p>
          <a:p>
            <a:pPr lvl="2"/>
            <a:r>
              <a:rPr lang="ru-RU" dirty="0" smtClean="0"/>
              <a:t>Аукцион (только электронный)</a:t>
            </a:r>
          </a:p>
          <a:p>
            <a:pPr lvl="2"/>
            <a:r>
              <a:rPr lang="ru-RU" dirty="0" smtClean="0"/>
              <a:t>Запрос </a:t>
            </a:r>
            <a:r>
              <a:rPr lang="ru-RU" dirty="0"/>
              <a:t>котировок (только электронный)</a:t>
            </a:r>
            <a:endParaRPr lang="ru-RU" dirty="0" smtClean="0"/>
          </a:p>
          <a:p>
            <a:pPr lvl="2"/>
            <a:r>
              <a:rPr lang="ru-RU" dirty="0" smtClean="0"/>
              <a:t>Запрос предложений (</a:t>
            </a:r>
            <a:r>
              <a:rPr lang="ru-RU" dirty="0"/>
              <a:t>только электронный</a:t>
            </a:r>
            <a:r>
              <a:rPr lang="ru-RU" dirty="0" smtClean="0"/>
              <a:t>)</a:t>
            </a:r>
          </a:p>
          <a:p>
            <a:pPr lvl="2"/>
            <a:r>
              <a:rPr lang="ru-RU" dirty="0" smtClean="0"/>
              <a:t>Конкурентный отбор (только бумажный)</a:t>
            </a:r>
          </a:p>
          <a:p>
            <a:pPr lvl="1"/>
            <a:r>
              <a:rPr lang="ru-RU" dirty="0" smtClean="0"/>
              <a:t>Неконкурентные:</a:t>
            </a:r>
          </a:p>
          <a:p>
            <a:pPr lvl="2"/>
            <a:r>
              <a:rPr lang="ru-RU" dirty="0" smtClean="0"/>
              <a:t>Закупка у единственного поставщика</a:t>
            </a:r>
            <a:endParaRPr lang="ru-RU" dirty="0"/>
          </a:p>
          <a:p>
            <a:pPr lvl="2"/>
            <a:r>
              <a:rPr lang="ru-RU" dirty="0" smtClean="0"/>
              <a:t>Запрос оферт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16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6817139" y="1601398"/>
            <a:ext cx="10749738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Изменения в способах закупок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638362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35394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>
                <a:solidFill>
                  <a:schemeClr val="tx1"/>
                </a:solidFill>
              </a:rPr>
              <a:t>Срок подачи заявок 5+ рабочих дней</a:t>
            </a:r>
          </a:p>
          <a:p>
            <a:r>
              <a:rPr lang="ru-RU" sz="4000" dirty="0" smtClean="0"/>
              <a:t>НМЦ любая</a:t>
            </a:r>
          </a:p>
          <a:p>
            <a:r>
              <a:rPr lang="ru-RU" sz="4000" dirty="0" smtClean="0"/>
              <a:t>ТРУ - любые</a:t>
            </a:r>
          </a:p>
          <a:p>
            <a:r>
              <a:rPr lang="ru-RU" sz="4000" dirty="0" smtClean="0">
                <a:solidFill>
                  <a:schemeClr val="tx1"/>
                </a:solidFill>
              </a:rPr>
              <a:t>Возможно использование только одного критерия оценки</a:t>
            </a:r>
          </a:p>
          <a:p>
            <a:r>
              <a:rPr lang="ru-RU" sz="4000" dirty="0" smtClean="0">
                <a:solidFill>
                  <a:schemeClr val="tx1"/>
                </a:solidFill>
              </a:rPr>
              <a:t>В остальном используются правила для конкурса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17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8663018" y="1601398"/>
            <a:ext cx="7058022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Конкурентный отбор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878328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82235" y="2681536"/>
            <a:ext cx="21827268" cy="90922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Неконкурентная закупка</a:t>
            </a:r>
          </a:p>
          <a:p>
            <a:r>
              <a:rPr lang="ru-RU" sz="4000" dirty="0" smtClean="0"/>
              <a:t>Извещение публично, участники любые желающие лица</a:t>
            </a:r>
          </a:p>
          <a:p>
            <a:r>
              <a:rPr lang="ru-RU" sz="4000" dirty="0" smtClean="0"/>
              <a:t>Нет требований к описанию объекта закупки – описывается в свободной форме, в </a:t>
            </a:r>
            <a:r>
              <a:rPr lang="ru-RU" sz="4000" dirty="0" err="1" smtClean="0"/>
              <a:t>т.ч</a:t>
            </a:r>
            <a:r>
              <a:rPr lang="ru-RU" sz="4000" dirty="0" smtClean="0"/>
              <a:t>. Возможно указание торговых марок / моделей / производителей т-</a:t>
            </a:r>
            <a:r>
              <a:rPr lang="ru-RU" sz="4000" dirty="0" err="1" smtClean="0"/>
              <a:t>овара</a:t>
            </a:r>
            <a:endParaRPr lang="ru-RU" sz="4000" dirty="0" smtClean="0"/>
          </a:p>
          <a:p>
            <a:r>
              <a:rPr lang="ru-RU" sz="4000" dirty="0" smtClean="0"/>
              <a:t>Срок подачи заявок – 5+ рабочих дней</a:t>
            </a:r>
          </a:p>
          <a:p>
            <a:r>
              <a:rPr lang="ru-RU" sz="4000" dirty="0" smtClean="0"/>
              <a:t>Любые критерии из приложения 2</a:t>
            </a:r>
          </a:p>
          <a:p>
            <a:r>
              <a:rPr lang="ru-RU" sz="4000" dirty="0" smtClean="0"/>
              <a:t>Срок рассмотрения – не более 5-ти рабочих дней</a:t>
            </a:r>
            <a:endParaRPr lang="ru-RU" sz="4000" dirty="0"/>
          </a:p>
          <a:p>
            <a:endParaRPr lang="ru-RU" sz="4000" dirty="0" smtClean="0"/>
          </a:p>
          <a:p>
            <a:endParaRPr lang="ru-RU" sz="4000" dirty="0"/>
          </a:p>
          <a:p>
            <a:r>
              <a:rPr lang="ru-RU" sz="4000" dirty="0" smtClean="0"/>
              <a:t>Можно применять при:</a:t>
            </a:r>
          </a:p>
          <a:p>
            <a:pPr lvl="1"/>
            <a:r>
              <a:rPr lang="ru-RU" sz="4000" dirty="0" smtClean="0"/>
              <a:t>Исполнении грантов</a:t>
            </a:r>
          </a:p>
          <a:p>
            <a:pPr lvl="1"/>
            <a:r>
              <a:rPr lang="ru-RU" sz="4000" dirty="0" smtClean="0"/>
              <a:t>За счет ЦЕЛЕВЫХ пожертвований</a:t>
            </a:r>
          </a:p>
          <a:p>
            <a:pPr lvl="1"/>
            <a:endParaRPr lang="ru-RU" sz="4000" dirty="0" smtClean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18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9812359" y="1601398"/>
            <a:ext cx="4759316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Запрос оферт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830503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1889448"/>
            <a:ext cx="21827268" cy="1149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dirty="0"/>
              <a:t>Проводятся только в бумажной форме</a:t>
            </a:r>
          </a:p>
          <a:p>
            <a:r>
              <a:rPr lang="ru-RU" dirty="0" smtClean="0"/>
              <a:t>Применяются при проведении закупок по 1247-р (Перечень ТРУ в рамках космической отрасли)</a:t>
            </a:r>
          </a:p>
          <a:p>
            <a:endParaRPr lang="ru-RU" dirty="0" smtClean="0"/>
          </a:p>
          <a:p>
            <a:r>
              <a:rPr lang="ru-RU" dirty="0" smtClean="0"/>
              <a:t>При подаче служебной </a:t>
            </a:r>
            <a:r>
              <a:rPr lang="ru-RU" dirty="0" smtClean="0"/>
              <a:t>записке </a:t>
            </a:r>
            <a:r>
              <a:rPr lang="ru-RU" dirty="0" smtClean="0"/>
              <a:t>по закупке, которая планируется к проведению в закрытом виде, необходимо предоставлять коды ОКПД2, и п. Распоряжения правительства, согласно которому вы планируете провести такую закупку</a:t>
            </a:r>
          </a:p>
          <a:p>
            <a:r>
              <a:rPr lang="ru-RU" dirty="0" smtClean="0"/>
              <a:t>Данная служебная записка будет рассмотрена Комиссией на соответствие данного предмета предложенному классификатору ОКПД2 и на возможность проведения такой закупки закрытым способом.</a:t>
            </a:r>
          </a:p>
          <a:p>
            <a:endParaRPr lang="ru-RU" dirty="0"/>
          </a:p>
          <a:p>
            <a:r>
              <a:rPr lang="ru-RU" dirty="0" smtClean="0"/>
              <a:t>При планировании таких закупок учитывайте, что ваше мнение об отнесении их к 1247-р может быть неправильным и закупку придётся проводить открытым конкурентным способом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19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9089399" y="1169368"/>
            <a:ext cx="6205225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Закрытые закупки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9758568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82502" y="1075465"/>
            <a:ext cx="127001" cy="241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154" name="Законодательное основание закупок у СМСП"/>
          <p:cNvSpPr txBox="1"/>
          <p:nvPr/>
        </p:nvSpPr>
        <p:spPr>
          <a:xfrm>
            <a:off x="9431640" y="1601398"/>
            <a:ext cx="5520742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Что изменилось</a:t>
            </a:r>
            <a:endParaRPr dirty="0"/>
          </a:p>
        </p:txBody>
      </p:sp>
      <p:sp>
        <p:nvSpPr>
          <p:cNvPr id="155" name="Закупки у таких субъектов регламентируются:…"/>
          <p:cNvSpPr txBox="1"/>
          <p:nvPr/>
        </p:nvSpPr>
        <p:spPr>
          <a:xfrm>
            <a:off x="1258136" y="4613416"/>
            <a:ext cx="21827269" cy="4621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ru-RU" dirty="0" smtClean="0"/>
              <a:t>С 01.01.2019 вступает в действие новое положение о закупках, разработанное и утвержденное Министерством науки и высшего образования.</a:t>
            </a:r>
          </a:p>
          <a:p>
            <a: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ru-RU" dirty="0" smtClean="0"/>
              <a:t>Все нововведения в Федеральный закон № 223-ФЗ становятся обязательными для применения.</a:t>
            </a:r>
          </a:p>
          <a:p>
            <a: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4414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82235" y="2681536"/>
            <a:ext cx="21827268" cy="42447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Разделены на 3-и категории:</a:t>
            </a:r>
          </a:p>
          <a:p>
            <a:pPr lvl="1"/>
            <a:r>
              <a:rPr lang="ru-RU" sz="4000" dirty="0" smtClean="0"/>
              <a:t>1) безальтернативная закупка</a:t>
            </a:r>
          </a:p>
          <a:p>
            <a:pPr lvl="1"/>
            <a:r>
              <a:rPr lang="ru-RU" sz="4000" dirty="0"/>
              <a:t>2) закупка малого </a:t>
            </a:r>
            <a:r>
              <a:rPr lang="ru-RU" sz="4000" dirty="0" smtClean="0"/>
              <a:t>объема</a:t>
            </a:r>
          </a:p>
          <a:p>
            <a:pPr lvl="1"/>
            <a:r>
              <a:rPr lang="ru-RU" sz="4000" dirty="0"/>
              <a:t>3) закупка по особым обстоятельствам</a:t>
            </a:r>
            <a:endParaRPr lang="ru-RU" sz="4000" dirty="0" smtClean="0"/>
          </a:p>
          <a:p>
            <a:pPr lvl="1"/>
            <a:endParaRPr lang="ru-RU" sz="4000" dirty="0" smtClean="0"/>
          </a:p>
          <a:p>
            <a:pPr lvl="1"/>
            <a:endParaRPr lang="ru-RU" sz="4000" dirty="0" smtClean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20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5905049" y="1601398"/>
            <a:ext cx="12573955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Закупка у единственного поставщика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8602895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82235" y="3473624"/>
            <a:ext cx="21827268" cy="93256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pPr lvl="1"/>
            <a:r>
              <a:rPr lang="ru-RU" sz="3600" b="1" dirty="0" smtClean="0"/>
              <a:t>7</a:t>
            </a:r>
            <a:r>
              <a:rPr lang="ru-RU" sz="3600" b="1" dirty="0"/>
              <a:t>) печатные и электронные издания определенных авторов, услуги </a:t>
            </a:r>
            <a:r>
              <a:rPr lang="ru-RU" sz="3600" b="1" dirty="0" smtClean="0"/>
              <a:t>по </a:t>
            </a:r>
            <a:r>
              <a:rPr lang="ru-RU" sz="3600" b="1" dirty="0"/>
              <a:t>предоставлению доступа к электронным изданиям для обеспечения деятельности Заказчика у издателей таких печатных и электронных изданий в случае, если указанным издателям принадлежат исключительные права на использование таких </a:t>
            </a:r>
            <a:r>
              <a:rPr lang="ru-RU" sz="3600" b="1" dirty="0" smtClean="0"/>
              <a:t>изданий;</a:t>
            </a:r>
          </a:p>
          <a:p>
            <a:pPr lvl="1"/>
            <a:r>
              <a:rPr lang="ru-RU" sz="3600" b="1" dirty="0"/>
              <a:t>11) услуги по приему, обработке, перевозке и доставке международной и внутренней почты, в том числе экспресс почты;</a:t>
            </a:r>
          </a:p>
          <a:p>
            <a:pPr lvl="1"/>
            <a:r>
              <a:rPr lang="ru-RU" sz="3600" b="1" dirty="0" smtClean="0"/>
              <a:t>12</a:t>
            </a:r>
            <a:r>
              <a:rPr lang="ru-RU" sz="3600" b="1" dirty="0"/>
              <a:t>) услуги интернет провайдеров, услуги связи (кроме мобильной связи); </a:t>
            </a:r>
          </a:p>
          <a:p>
            <a:pPr lvl="1"/>
            <a:r>
              <a:rPr lang="ru-RU" sz="3600" b="1" dirty="0"/>
              <a:t>13)  услуги по оформлению и исполнению договоров подписки (сбору и обработке заказов) на журналы, издателем и распространителем которых является Заказчик, экспедирование и магистральная доставка (транспортировка) тиражей журналов, а также размещение подписных индексов журналов в федеральном подписном каталоге информации </a:t>
            </a:r>
            <a:r>
              <a:rPr lang="ru-RU" sz="3600" b="1" dirty="0" smtClean="0"/>
              <a:t>о </a:t>
            </a:r>
            <a:r>
              <a:rPr lang="ru-RU" sz="3600" b="1" dirty="0"/>
              <a:t>журналах</a:t>
            </a:r>
            <a:r>
              <a:rPr lang="ru-RU" sz="3600" b="1" dirty="0" smtClean="0"/>
              <a:t>;</a:t>
            </a:r>
          </a:p>
          <a:p>
            <a:pPr lvl="1"/>
            <a:r>
              <a:rPr lang="ru-RU" sz="3600" b="1" dirty="0"/>
              <a:t>16) товары, работы, услуги конкретных поставщиков (подрядчиков, исполнителей) в случае, когда необходимость закупки у таких поставщиков (подрядчиков, исполнителей) обусловлена требованиями внешнего заказчика в целях выполнения обязательств Заказчика перед внешним заказчиком</a:t>
            </a:r>
            <a:r>
              <a:rPr lang="ru-RU" sz="3600" b="1" dirty="0" smtClean="0"/>
              <a:t>;</a:t>
            </a:r>
            <a:endParaRPr lang="ru-RU" sz="3600" b="1" dirty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21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5905049" y="1745432"/>
            <a:ext cx="12573955" cy="17338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Закупка у единственного поставщика</a:t>
            </a:r>
          </a:p>
          <a:p>
            <a:r>
              <a:rPr lang="ru-RU" sz="5400" dirty="0" smtClean="0"/>
              <a:t>Безальтернативные закупки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7890232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82235" y="3473624"/>
            <a:ext cx="21827268" cy="79252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pPr lvl="1"/>
            <a:r>
              <a:rPr lang="ru-RU" sz="1800" dirty="0" smtClean="0"/>
              <a:t>1) ТРУ относиться к сфере деятельности Монополий</a:t>
            </a:r>
            <a:endParaRPr lang="ru-RU" sz="1800" dirty="0"/>
          </a:p>
          <a:p>
            <a:pPr lvl="1"/>
            <a:r>
              <a:rPr lang="ru-RU" sz="1800" dirty="0" smtClean="0"/>
              <a:t>2</a:t>
            </a:r>
            <a:r>
              <a:rPr lang="ru-RU" sz="1800" dirty="0"/>
              <a:t>) услуги по водоснабжению, водоотведению, канализации, обращению с отходами, теплоснабжению, газоснабжению (за исключением услуг по реализации сжиженного газа), по подключению (</a:t>
            </a:r>
            <a:r>
              <a:rPr lang="ru-RU" sz="1800" dirty="0" smtClean="0"/>
              <a:t>присоединению) к </a:t>
            </a:r>
            <a:r>
              <a:rPr lang="ru-RU" sz="1800" dirty="0"/>
              <a:t>сетям инженерно-технического обеспечения </a:t>
            </a:r>
            <a:endParaRPr lang="ru-RU" sz="1800" dirty="0" smtClean="0"/>
          </a:p>
          <a:p>
            <a:pPr lvl="1"/>
            <a:r>
              <a:rPr lang="ru-RU" sz="1800" dirty="0" smtClean="0"/>
              <a:t>3</a:t>
            </a:r>
            <a:r>
              <a:rPr lang="ru-RU" sz="1800" dirty="0"/>
              <a:t>) услуги энергоснабжения или купля-продажа электрической энергии </a:t>
            </a:r>
            <a:r>
              <a:rPr lang="ru-RU" sz="1800" dirty="0" smtClean="0"/>
              <a:t>у </a:t>
            </a:r>
            <a:r>
              <a:rPr lang="ru-RU" sz="1800" dirty="0"/>
              <a:t>гарантирующего поставщика электрической энергии;</a:t>
            </a:r>
          </a:p>
          <a:p>
            <a:pPr lvl="1"/>
            <a:r>
              <a:rPr lang="ru-RU" sz="1800" dirty="0"/>
              <a:t>4) продукция, предоставление которой (включая выполнение работ, оказание услуг) может осуществляться исключительно органами исполнительной власти в соответствии с их полномочиями или подведомственными им государственными учреждениями, государственными унитарными предприятиями, иными юридическими лицами, соответствующие полномочия которых устанавливаются нормативными правовыми актами Российской Федерации, нормативными правовыми актами субъекта Российской Федерации;</a:t>
            </a:r>
          </a:p>
          <a:p>
            <a:pPr lvl="1"/>
            <a:r>
              <a:rPr lang="ru-RU" sz="1800" dirty="0"/>
              <a:t>5) право на объект интеллектуальной собственности или </a:t>
            </a:r>
            <a:r>
              <a:rPr lang="ru-RU" sz="1800" dirty="0" smtClean="0"/>
              <a:t>на </a:t>
            </a:r>
            <a:r>
              <a:rPr lang="ru-RU" sz="1800" dirty="0"/>
              <a:t>продукцию, исключительные права на которую, в соответствии </a:t>
            </a:r>
            <a:r>
              <a:rPr lang="ru-RU" sz="1800" dirty="0" smtClean="0"/>
              <a:t>с </a:t>
            </a:r>
            <a:r>
              <a:rPr lang="ru-RU" sz="1800" dirty="0"/>
              <a:t>законодательством Российской Федерации или иным применимым правом об интеллектуальной собственности, принадлежат правообладателю;</a:t>
            </a:r>
          </a:p>
          <a:p>
            <a:pPr lvl="1"/>
            <a:r>
              <a:rPr lang="ru-RU" sz="1800" dirty="0"/>
              <a:t>6) произведения литературы и искусства определенных авторов, исполнения конкретных исполнителей, фонограммы конкретных изготовителей для нужд Заказчика в случае, если единственному лицу принадлежат исключительные права или исключительные лицензии на такие произведения, исполнения, фонограммы;</a:t>
            </a:r>
          </a:p>
          <a:p>
            <a:pPr lvl="1"/>
            <a:r>
              <a:rPr lang="ru-RU" sz="1800" dirty="0" smtClean="0"/>
              <a:t>8</a:t>
            </a:r>
            <a:r>
              <a:rPr lang="ru-RU" sz="1800" dirty="0"/>
              <a:t>) по предоставлению права на доступ к информации, содержащейся </a:t>
            </a:r>
            <a:r>
              <a:rPr lang="ru-RU" sz="1800" dirty="0" smtClean="0"/>
              <a:t>в </a:t>
            </a:r>
            <a:r>
              <a:rPr lang="ru-RU" sz="1800" dirty="0"/>
              <a:t>документальных, </a:t>
            </a:r>
            <a:r>
              <a:rPr lang="ru-RU" sz="1800" dirty="0" err="1"/>
              <a:t>документографических</a:t>
            </a:r>
            <a:r>
              <a:rPr lang="ru-RU" sz="1800" dirty="0"/>
              <a:t>, реферативных, полнотекстовых зарубежных базах данных и специализированных базах данных международных индексов научного цитирования у операторов указанных баз данных, включенных в перечень, утверждаемый распоряжением Правительства Российской Федерации от 2 августа 2016 г. № 1637-р;</a:t>
            </a:r>
          </a:p>
          <a:p>
            <a:pPr lvl="1"/>
            <a:r>
              <a:rPr lang="ru-RU" sz="1800" dirty="0"/>
              <a:t>9) по предоставлению права на доступ к информации, </a:t>
            </a:r>
            <a:r>
              <a:rPr lang="ru-RU" sz="1800" dirty="0" smtClean="0"/>
              <a:t>содержащейся в </a:t>
            </a:r>
            <a:r>
              <a:rPr lang="ru-RU" sz="1800" dirty="0"/>
              <a:t>документальных, </a:t>
            </a:r>
            <a:r>
              <a:rPr lang="ru-RU" sz="1800" dirty="0" err="1"/>
              <a:t>документографических</a:t>
            </a:r>
            <a:r>
              <a:rPr lang="ru-RU" sz="1800" dirty="0"/>
              <a:t>, реферативных, полнотекстовых зарубежных базах данных и специализированных базах данных международных индексов научного цитирования у национальных библиотек и федеральных библиотек, имеющих научную </a:t>
            </a:r>
            <a:r>
              <a:rPr lang="ru-RU" sz="1800" dirty="0" smtClean="0"/>
              <a:t>специализацию</a:t>
            </a:r>
            <a:r>
              <a:rPr lang="ru-RU" sz="1800" dirty="0"/>
              <a:t>. При этом цена такого контракта, заключаемого с единственным поставщиком (подрядчиком, исполнителем), определяется в соответствии с порядком, установленным постановление Правительства Российской Федерации от 2 августа 2016 г. № 743;</a:t>
            </a:r>
          </a:p>
          <a:p>
            <a:pPr lvl="1"/>
            <a:r>
              <a:rPr lang="ru-RU" sz="1800" dirty="0"/>
              <a:t>10) авторский контроль над разработкой проектной </a:t>
            </a:r>
            <a:r>
              <a:rPr lang="ru-RU" sz="1800" dirty="0" smtClean="0"/>
              <a:t>и </a:t>
            </a:r>
            <a:r>
              <a:rPr lang="ru-RU" sz="1800" dirty="0"/>
              <a:t>конструкторской документации объектов капитального строительства, авторский надзор за строительством, реконструкцией, капитальным ремонтом объектов капитального строительства, изготовлением оборудования;</a:t>
            </a:r>
          </a:p>
          <a:p>
            <a:pPr lvl="1"/>
            <a:r>
              <a:rPr lang="ru-RU" sz="1800" dirty="0" smtClean="0"/>
              <a:t>14</a:t>
            </a:r>
            <a:r>
              <a:rPr lang="ru-RU" sz="1800" dirty="0"/>
              <a:t>) аренда недвижимого имущества, в том числе наем жилого помещения (в том числе оплата гостиничного номера) физического лица, оказывающего в интересах Заказчика преподавательские услуги;</a:t>
            </a:r>
          </a:p>
          <a:p>
            <a:pPr lvl="1"/>
            <a:r>
              <a:rPr lang="ru-RU" sz="1800" dirty="0" smtClean="0"/>
              <a:t>18</a:t>
            </a:r>
            <a:r>
              <a:rPr lang="ru-RU" sz="1800" dirty="0"/>
              <a:t>) заключение контракта на оказание услуг по содержанию </a:t>
            </a:r>
            <a:r>
              <a:rPr lang="ru-RU" sz="1800" dirty="0" smtClean="0"/>
              <a:t>и </a:t>
            </a:r>
            <a:r>
              <a:rPr lang="ru-RU" sz="1800" dirty="0"/>
              <a:t>ремонту одного или нескольких нежилых помещений, переданных </a:t>
            </a:r>
            <a:r>
              <a:rPr lang="ru-RU" sz="1800" dirty="0" smtClean="0"/>
              <a:t>в </a:t>
            </a:r>
            <a:r>
              <a:rPr lang="ru-RU" sz="1800" dirty="0"/>
              <a:t>безвозмездное пользование или оперативное управление Заказчику, услуг по водо-, тепло-, газо- и энергоснабжению, услуг по охране, услуг по вывозу бытовых отходов в случае, если данные услуги оказываются другому лицу или другим лицам, пользующимся нежилыми помещениями, находящимися в здании, в котором расположены помещения, переданные Заказчику </a:t>
            </a:r>
            <a:r>
              <a:rPr lang="ru-RU" sz="1800" dirty="0" smtClean="0"/>
              <a:t> в </a:t>
            </a:r>
            <a:r>
              <a:rPr lang="ru-RU" sz="1800" dirty="0"/>
              <a:t>безвозмездное пользование или оперативное управление</a:t>
            </a:r>
            <a:r>
              <a:rPr lang="ru-RU" sz="1800" dirty="0" smtClean="0"/>
              <a:t>.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22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5905049" y="1745432"/>
            <a:ext cx="12573955" cy="17338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Закупка у единственного поставщика</a:t>
            </a:r>
          </a:p>
          <a:p>
            <a:r>
              <a:rPr lang="ru-RU" sz="5400" dirty="0" smtClean="0"/>
              <a:t>Безальтернативные закупки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7603554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82235" y="3474726"/>
            <a:ext cx="21827268" cy="4154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Не более 20% от суммы расходов по 223-ФЗ в году</a:t>
            </a:r>
          </a:p>
          <a:p>
            <a:r>
              <a:rPr lang="ru-RU" sz="4000" dirty="0" smtClean="0"/>
              <a:t>Искусственное дробление не допускается (Одна группа товаров по ОКПД2 – ХХ.ХХ – не более 500 </a:t>
            </a:r>
            <a:r>
              <a:rPr lang="ru-RU" sz="4000" dirty="0" err="1" smtClean="0"/>
              <a:t>т.р</a:t>
            </a:r>
            <a:r>
              <a:rPr lang="ru-RU" sz="4000" dirty="0" smtClean="0"/>
              <a:t>. в квартал)</a:t>
            </a:r>
          </a:p>
          <a:p>
            <a:endParaRPr lang="ru-RU" sz="4000" dirty="0" smtClean="0"/>
          </a:p>
          <a:p>
            <a:pPr lvl="1"/>
            <a:endParaRPr lang="ru-RU" sz="4000" dirty="0" smtClean="0"/>
          </a:p>
          <a:p>
            <a:pPr lvl="1"/>
            <a:endParaRPr lang="ru-RU" sz="4000" dirty="0" smtClean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23</a:t>
            </a:fld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7" name="Планирование в 2018 году"/>
          <p:cNvSpPr txBox="1"/>
          <p:nvPr/>
        </p:nvSpPr>
        <p:spPr>
          <a:xfrm>
            <a:off x="5905049" y="1745432"/>
            <a:ext cx="12573955" cy="17338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Закупка у единственного поставщика</a:t>
            </a:r>
          </a:p>
          <a:p>
            <a:r>
              <a:rPr lang="ru-RU" sz="5400" dirty="0" smtClean="0"/>
              <a:t>Закупки малого объема</a:t>
            </a:r>
            <a:endParaRPr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Рукописные данные 1"/>
              <p14:cNvContentPartPr/>
              <p14:nvPr/>
            </p14:nvContentPartPr>
            <p14:xfrm>
              <a:off x="7429320" y="4971960"/>
              <a:ext cx="360" cy="360"/>
            </p14:xfrm>
          </p:contentPart>
        </mc:Choice>
        <mc:Fallback xmlns="">
          <p:pic>
            <p:nvPicPr>
              <p:cNvPr id="2" name="Рукописные данные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13480" y="4908240"/>
                <a:ext cx="32400" cy="12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58509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82235" y="3474726"/>
            <a:ext cx="21827268" cy="7681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Несостоявшиеся торги</a:t>
            </a:r>
          </a:p>
          <a:p>
            <a:r>
              <a:rPr lang="ru-RU" sz="4000" dirty="0" smtClean="0"/>
              <a:t>Срочная потребность (не неосмотрительность!)</a:t>
            </a:r>
          </a:p>
          <a:p>
            <a:r>
              <a:rPr lang="ru-RU" sz="4000" dirty="0" smtClean="0"/>
              <a:t>Расторжение предыдущего договора (на тех же условиях)</a:t>
            </a:r>
          </a:p>
          <a:p>
            <a:r>
              <a:rPr lang="ru-RU" sz="4000" dirty="0" smtClean="0"/>
              <a:t>Работы выполняемые студентами или аспирантами</a:t>
            </a:r>
          </a:p>
          <a:p>
            <a:r>
              <a:rPr lang="ru-RU" sz="4000" dirty="0" smtClean="0"/>
              <a:t>Исполнение контракта, заключенные по 44-ФЗ или 223-ФЗ</a:t>
            </a:r>
          </a:p>
          <a:p>
            <a:r>
              <a:rPr lang="ru-RU" sz="4000" dirty="0" smtClean="0"/>
              <a:t>Закупка у подведомственных </a:t>
            </a:r>
            <a:r>
              <a:rPr lang="ru-RU" sz="4000" dirty="0" err="1" smtClean="0"/>
              <a:t>Минобрнауки</a:t>
            </a:r>
            <a:r>
              <a:rPr lang="ru-RU" sz="4000" dirty="0" smtClean="0"/>
              <a:t> </a:t>
            </a:r>
            <a:r>
              <a:rPr lang="ru-RU" sz="4000" dirty="0" smtClean="0"/>
              <a:t>организаций при реализации совместного проекта.</a:t>
            </a:r>
          </a:p>
          <a:p>
            <a:r>
              <a:rPr lang="ru-RU" sz="4000" dirty="0" err="1" smtClean="0"/>
              <a:t>Оргвзносы</a:t>
            </a:r>
            <a:endParaRPr lang="ru-RU" sz="4000" dirty="0" smtClean="0"/>
          </a:p>
          <a:p>
            <a:r>
              <a:rPr lang="ru-RU" sz="4000" dirty="0" smtClean="0"/>
              <a:t>Тех. обслуживание </a:t>
            </a:r>
            <a:r>
              <a:rPr lang="ru-RU" sz="4000" dirty="0" smtClean="0"/>
              <a:t>оборудования </a:t>
            </a:r>
            <a:r>
              <a:rPr lang="ru-RU" sz="4000" dirty="0" smtClean="0"/>
              <a:t>производителем или официальным представителем</a:t>
            </a:r>
          </a:p>
          <a:p>
            <a:r>
              <a:rPr lang="ru-RU" sz="4000" dirty="0" smtClean="0"/>
              <a:t>Договор </a:t>
            </a:r>
            <a:r>
              <a:rPr lang="ru-RU" sz="4000" dirty="0"/>
              <a:t>с оператором ЭТП</a:t>
            </a:r>
          </a:p>
          <a:p>
            <a:r>
              <a:rPr lang="ru-RU" sz="4000" dirty="0"/>
              <a:t>Финансовые </a:t>
            </a:r>
            <a:r>
              <a:rPr lang="ru-RU" sz="4000" dirty="0" smtClean="0"/>
              <a:t>услуги</a:t>
            </a:r>
            <a:endParaRPr lang="ru-RU" sz="4000" dirty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24</a:t>
            </a:fld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7" name="Планирование в 2018 году"/>
          <p:cNvSpPr txBox="1"/>
          <p:nvPr/>
        </p:nvSpPr>
        <p:spPr>
          <a:xfrm>
            <a:off x="5677423" y="1745432"/>
            <a:ext cx="13029208" cy="17338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Закупка у единственного поставщика</a:t>
            </a:r>
          </a:p>
          <a:p>
            <a:r>
              <a:rPr lang="ru-RU" sz="5400" dirty="0" smtClean="0"/>
              <a:t>Закупки по особым обстоятельствам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1467308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82235" y="3474726"/>
            <a:ext cx="21827268" cy="10054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Для проведения таких закупок оформляется справка-обоснование:</a:t>
            </a:r>
          </a:p>
          <a:p>
            <a:pPr lvl="1"/>
            <a:r>
              <a:rPr lang="ru-RU" sz="4000" dirty="0"/>
              <a:t>обоснование невозможности или нецелесообразности проведения конкурентной процедуры и обоснование цены договора с приложением необходимых расчетов, данных анализа </a:t>
            </a:r>
            <a:r>
              <a:rPr lang="ru-RU" sz="4000" dirty="0" smtClean="0"/>
              <a:t>рынка</a:t>
            </a:r>
          </a:p>
          <a:p>
            <a:pPr lvl="2"/>
            <a:r>
              <a:rPr lang="ru-RU" sz="4000" dirty="0"/>
              <a:t>должна иметь содержательное обоснование невозможности использования иных способов закупки, </a:t>
            </a:r>
            <a:r>
              <a:rPr lang="ru-RU" sz="4000" dirty="0" smtClean="0"/>
              <a:t>не </a:t>
            </a:r>
            <a:r>
              <a:rPr lang="ru-RU" sz="4000" dirty="0"/>
              <a:t>позволяющих провести конкурентную процедуру по объективным причинам, исходя из фактических обстоятельств конкретной закупки. Обоснование цены договора должно содержаться в договоре;</a:t>
            </a:r>
          </a:p>
          <a:p>
            <a:pPr lvl="1"/>
            <a:r>
              <a:rPr lang="ru-RU" sz="4000" dirty="0" smtClean="0"/>
              <a:t>обоснование </a:t>
            </a:r>
            <a:r>
              <a:rPr lang="ru-RU" sz="4000" dirty="0"/>
              <a:t>выбора конкретного поставщика </a:t>
            </a:r>
            <a:endParaRPr lang="ru-RU" sz="4000" dirty="0" smtClean="0"/>
          </a:p>
          <a:p>
            <a:pPr lvl="1"/>
            <a:r>
              <a:rPr lang="ru-RU" sz="4000" dirty="0" smtClean="0"/>
              <a:t>Извещение должно быть размещено не менее чем за 2-а рабочих дня до заключения договора</a:t>
            </a:r>
          </a:p>
          <a:p>
            <a:endParaRPr lang="ru-RU" sz="4000" dirty="0" smtClean="0"/>
          </a:p>
          <a:p>
            <a:endParaRPr lang="ru-RU" sz="4000" dirty="0" smtClean="0"/>
          </a:p>
          <a:p>
            <a:pPr lvl="1"/>
            <a:endParaRPr lang="ru-RU" sz="4000" dirty="0" smtClean="0"/>
          </a:p>
          <a:p>
            <a:pPr lvl="1"/>
            <a:endParaRPr lang="ru-RU" sz="4000" dirty="0" smtClean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25</a:t>
            </a:fld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7" name="Планирование в 2018 году"/>
          <p:cNvSpPr txBox="1"/>
          <p:nvPr/>
        </p:nvSpPr>
        <p:spPr>
          <a:xfrm>
            <a:off x="5677423" y="1745432"/>
            <a:ext cx="13029208" cy="17338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Закупка у единственного поставщика</a:t>
            </a:r>
          </a:p>
          <a:p>
            <a:r>
              <a:rPr lang="ru-RU" sz="5400" dirty="0" smtClean="0"/>
              <a:t>Закупки по особым обстоятельствам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95249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quare"/>
          <p:cNvSpPr/>
          <p:nvPr/>
        </p:nvSpPr>
        <p:spPr>
          <a:xfrm>
            <a:off x="939800" y="2480832"/>
            <a:ext cx="2197100" cy="2197101"/>
          </a:xfrm>
          <a:prstGeom prst="rect">
            <a:avLst/>
          </a:prstGeom>
          <a:solidFill>
            <a:srgbClr val="FCD97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1" name="3"/>
          <p:cNvSpPr txBox="1"/>
          <p:nvPr/>
        </p:nvSpPr>
        <p:spPr>
          <a:xfrm>
            <a:off x="1537287" y="2480832"/>
            <a:ext cx="1027525" cy="2215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400" b="1">
                <a:solidFill>
                  <a:srgbClr val="18222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/>
              <a:t>4</a:t>
            </a:r>
            <a:endParaRPr dirty="0"/>
          </a:p>
        </p:txBody>
      </p:sp>
      <p:sp>
        <p:nvSpPr>
          <p:cNvPr id="45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26</a:t>
            </a:fld>
            <a:endParaRPr/>
          </a:p>
        </p:txBody>
      </p:sp>
      <p:sp>
        <p:nvSpPr>
          <p:cNvPr id="453" name="Дробление закупок на до 100 000,00 руб."/>
          <p:cNvSpPr txBox="1"/>
          <p:nvPr/>
        </p:nvSpPr>
        <p:spPr>
          <a:xfrm>
            <a:off x="7479982" y="5798195"/>
            <a:ext cx="9424055" cy="11798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000"/>
            </a:lvl1pPr>
          </a:lstStyle>
          <a:p>
            <a:r>
              <a:rPr lang="ru-RU" b="1" dirty="0" smtClean="0"/>
              <a:t>Изменение договора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8668013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8258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endParaRPr lang="ru-RU" dirty="0" smtClean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27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8953958" y="1601398"/>
            <a:ext cx="6476132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Что можно менять: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7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94058" y="2698470"/>
            <a:ext cx="21827268" cy="4770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b="1" dirty="0" smtClean="0"/>
              <a:t>Увеличить объем в пределах 30% (с соразмерным изменением цены)</a:t>
            </a:r>
          </a:p>
          <a:p>
            <a:r>
              <a:rPr lang="ru-RU" sz="4000" b="1" dirty="0" smtClean="0"/>
              <a:t>Увеличение сроков (при обстоятельствах непреодолимой силы, либо просрочкой Заказчика исполнения своих обязательств)</a:t>
            </a:r>
          </a:p>
          <a:p>
            <a:r>
              <a:rPr lang="ru-RU" sz="4000" b="1" dirty="0"/>
              <a:t>иные условия исполнения договора, если такое изменение договора допускается </a:t>
            </a:r>
            <a:r>
              <a:rPr lang="ru-RU" sz="4000" b="1" dirty="0" smtClean="0"/>
              <a:t>законом </a:t>
            </a:r>
            <a:r>
              <a:rPr lang="ru-RU" sz="4000" b="1" dirty="0" smtClean="0">
                <a:solidFill>
                  <a:schemeClr val="accent5"/>
                </a:solidFill>
              </a:rPr>
              <a:t>(</a:t>
            </a:r>
            <a:r>
              <a:rPr lang="ru-RU" sz="4000" b="1" dirty="0" smtClean="0">
                <a:solidFill>
                  <a:schemeClr val="accent5"/>
                </a:solidFill>
              </a:rPr>
              <a:t>фактически ничего другого не допускается</a:t>
            </a:r>
            <a:r>
              <a:rPr lang="ru-RU" sz="4000" b="1" dirty="0" smtClean="0">
                <a:solidFill>
                  <a:schemeClr val="accent5"/>
                </a:solidFill>
              </a:rPr>
              <a:t>)</a:t>
            </a:r>
            <a:endParaRPr lang="ru-RU" sz="4000" b="1" dirty="0" smtClean="0">
              <a:solidFill>
                <a:schemeClr val="accent5"/>
              </a:solidFill>
            </a:endParaRPr>
          </a:p>
          <a:p>
            <a:endParaRPr lang="ru-RU" sz="4000" b="1" dirty="0"/>
          </a:p>
          <a:p>
            <a:pPr marL="0" indent="0">
              <a:buNone/>
            </a:pPr>
            <a:endParaRPr lang="ru-RU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7171262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quare"/>
          <p:cNvSpPr/>
          <p:nvPr/>
        </p:nvSpPr>
        <p:spPr>
          <a:xfrm>
            <a:off x="939800" y="2480832"/>
            <a:ext cx="2197100" cy="2197101"/>
          </a:xfrm>
          <a:prstGeom prst="rect">
            <a:avLst/>
          </a:prstGeom>
          <a:solidFill>
            <a:srgbClr val="FCD97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1" name="4"/>
          <p:cNvSpPr txBox="1"/>
          <p:nvPr/>
        </p:nvSpPr>
        <p:spPr>
          <a:xfrm>
            <a:off x="1537288" y="2480832"/>
            <a:ext cx="1027525" cy="2215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400" b="1">
                <a:solidFill>
                  <a:srgbClr val="18222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 smtClean="0"/>
              <a:t>5</a:t>
            </a:r>
            <a:endParaRPr dirty="0"/>
          </a:p>
        </p:txBody>
      </p:sp>
      <p:sp>
        <p:nvSpPr>
          <p:cNvPr id="4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28</a:t>
            </a:fld>
            <a:endParaRPr/>
          </a:p>
        </p:txBody>
      </p:sp>
      <p:sp>
        <p:nvSpPr>
          <p:cNvPr id="473" name="Планирование"/>
          <p:cNvSpPr txBox="1"/>
          <p:nvPr/>
        </p:nvSpPr>
        <p:spPr>
          <a:xfrm>
            <a:off x="7194647" y="5259586"/>
            <a:ext cx="9994724" cy="22570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000"/>
            </a:lvl1pPr>
          </a:lstStyle>
          <a:p>
            <a:r>
              <a:rPr lang="ru-RU" dirty="0"/>
              <a:t>Статистика по</a:t>
            </a:r>
          </a:p>
          <a:p>
            <a:r>
              <a:rPr lang="ru-RU" dirty="0"/>
              <a:t>Проведенным </a:t>
            </a:r>
            <a:r>
              <a:rPr lang="ru-RU" dirty="0" smtClean="0"/>
              <a:t>закупкам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49922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82502" y="1075465"/>
            <a:ext cx="127001" cy="241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29</a:t>
            </a:fld>
            <a:endParaRPr/>
          </a:p>
        </p:txBody>
      </p:sp>
      <p:sp>
        <p:nvSpPr>
          <p:cNvPr id="154" name="Законодательное основание закупок у СМСП"/>
          <p:cNvSpPr txBox="1"/>
          <p:nvPr/>
        </p:nvSpPr>
        <p:spPr>
          <a:xfrm>
            <a:off x="6140681" y="1601398"/>
            <a:ext cx="12102672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Объем проведенных закупок в 2018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264" y="2527129"/>
            <a:ext cx="21257118" cy="16414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5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	В 2018 году была проведена 301 закупка</a:t>
            </a:r>
            <a:r>
              <a:rPr kumimoji="0" lang="ru-RU" sz="5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и порядка 50 закупок находятся в стадии проведения из них: </a:t>
            </a:r>
            <a:endParaRPr kumimoji="0" lang="ru-RU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274145"/>
              </p:ext>
            </p:extLst>
          </p:nvPr>
        </p:nvGraphicFramePr>
        <p:xfrm>
          <a:off x="4559152" y="4168604"/>
          <a:ext cx="16256000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/>
                <a:gridCol w="4064000"/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Способ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44-ФЗ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223-ФЗ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ИТОГО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Запрос котировок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89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103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Аукцион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44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58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Конкурс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6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6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Запрос предложений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8255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/>
                        <a:t>Закупка у единственного поставщика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130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301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80251" y="9785647"/>
            <a:ext cx="20970513" cy="31803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5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	Помимо данных закупок было проведено порядка </a:t>
            </a:r>
            <a:r>
              <a:rPr kumimoji="0" lang="ru-RU" sz="5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1500</a:t>
            </a:r>
            <a:r>
              <a:rPr kumimoji="0" lang="ru-RU" sz="5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закупок малого объема без размещения извещения в ЕИС (</a:t>
            </a:r>
            <a:r>
              <a:rPr kumimoji="0" lang="en-US" sz="5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~</a:t>
            </a:r>
            <a:r>
              <a:rPr kumimoji="0" lang="en-US" sz="5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</a:t>
            </a:r>
            <a:r>
              <a:rPr kumimoji="0" lang="ru-RU" sz="5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на 38 млн. руб.)</a:t>
            </a: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5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	Помимо</a:t>
            </a:r>
            <a:r>
              <a:rPr kumimoji="0" lang="ru-RU" sz="5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указанных договоров в статусе исполнения на данный момент еще исполняется 66 договоров заключенных до 2018г.</a:t>
            </a:r>
            <a:endParaRPr kumimoji="0" lang="ru-RU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8938047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quare"/>
          <p:cNvSpPr/>
          <p:nvPr/>
        </p:nvSpPr>
        <p:spPr>
          <a:xfrm>
            <a:off x="939800" y="2480832"/>
            <a:ext cx="2197100" cy="2197101"/>
          </a:xfrm>
          <a:prstGeom prst="rect">
            <a:avLst/>
          </a:prstGeom>
          <a:solidFill>
            <a:srgbClr val="FCD97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1" name="4"/>
          <p:cNvSpPr txBox="1"/>
          <p:nvPr/>
        </p:nvSpPr>
        <p:spPr>
          <a:xfrm>
            <a:off x="1537288" y="2480832"/>
            <a:ext cx="1027525" cy="2215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400" b="1">
                <a:solidFill>
                  <a:srgbClr val="18222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 smtClean="0"/>
              <a:t>0</a:t>
            </a:r>
            <a:endParaRPr dirty="0"/>
          </a:p>
        </p:txBody>
      </p:sp>
      <p:sp>
        <p:nvSpPr>
          <p:cNvPr id="4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473" name="Планирование"/>
          <p:cNvSpPr txBox="1"/>
          <p:nvPr/>
        </p:nvSpPr>
        <p:spPr>
          <a:xfrm>
            <a:off x="7284428" y="5798195"/>
            <a:ext cx="9815187" cy="11798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000"/>
            </a:lvl1pPr>
          </a:lstStyle>
          <a:p>
            <a:r>
              <a:rPr lang="ru-RU" b="1" dirty="0" smtClean="0"/>
              <a:t>Основные изменения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929831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82502" y="1075465"/>
            <a:ext cx="127001" cy="241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30</a:t>
            </a:fld>
            <a:endParaRPr/>
          </a:p>
        </p:txBody>
      </p:sp>
      <p:sp>
        <p:nvSpPr>
          <p:cNvPr id="154" name="Законодательное основание закупок у СМСП"/>
          <p:cNvSpPr txBox="1"/>
          <p:nvPr/>
        </p:nvSpPr>
        <p:spPr>
          <a:xfrm>
            <a:off x="6181564" y="1601398"/>
            <a:ext cx="12020919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Динамика изменения с 2017 по 2018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198877"/>
              </p:ext>
            </p:extLst>
          </p:nvPr>
        </p:nvGraphicFramePr>
        <p:xfrm>
          <a:off x="3695056" y="3185592"/>
          <a:ext cx="16256000" cy="950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/>
                <a:gridCol w="4064000"/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Способ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2017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2018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Изменение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Запрос котировок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44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103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выросло в</a:t>
                      </a:r>
                      <a:r>
                        <a:rPr lang="ru-RU" sz="3600" b="1" baseline="0" dirty="0" smtClean="0"/>
                        <a:t> 2,4 раза</a:t>
                      </a:r>
                      <a:endParaRPr lang="ru-RU" sz="3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Аукцион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18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58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/>
                        <a:t>выросло в</a:t>
                      </a:r>
                      <a:r>
                        <a:rPr lang="ru-RU" sz="3600" b="1" baseline="0" dirty="0" smtClean="0"/>
                        <a:t> 3,2 раза</a:t>
                      </a:r>
                      <a:endParaRPr lang="ru-RU" sz="3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Конкурс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5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6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Запрос предложений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5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8255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/>
                        <a:t>Закупка у единственного поставщика</a:t>
                      </a:r>
                    </a:p>
                    <a:p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122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130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В</a:t>
                      </a:r>
                      <a:r>
                        <a:rPr lang="ru-RU" sz="3600" baseline="0" dirty="0" smtClean="0"/>
                        <a:t> процессе проведения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50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Итого</a:t>
                      </a:r>
                    </a:p>
                    <a:p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192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351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выросло</a:t>
                      </a:r>
                      <a:r>
                        <a:rPr lang="ru-RU" sz="3600" b="1" baseline="0" dirty="0" smtClean="0"/>
                        <a:t> в 1,8 раза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05987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82502" y="1075465"/>
            <a:ext cx="127001" cy="241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31</a:t>
            </a:fld>
            <a:endParaRPr/>
          </a:p>
        </p:txBody>
      </p:sp>
      <p:sp>
        <p:nvSpPr>
          <p:cNvPr id="154" name="Законодательное основание закупок у СМСП"/>
          <p:cNvSpPr txBox="1"/>
          <p:nvPr/>
        </p:nvSpPr>
        <p:spPr>
          <a:xfrm>
            <a:off x="8512335" y="1601398"/>
            <a:ext cx="7359387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Лимит малых закупок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469816"/>
              </p:ext>
            </p:extLst>
          </p:nvPr>
        </p:nvGraphicFramePr>
        <p:xfrm>
          <a:off x="2727414" y="3041577"/>
          <a:ext cx="18929228" cy="31683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32307"/>
                <a:gridCol w="4732307"/>
                <a:gridCol w="4732307"/>
                <a:gridCol w="4732307"/>
              </a:tblGrid>
              <a:tr h="818787">
                <a:tc gridSpan="2">
                  <a:txBody>
                    <a:bodyPr/>
                    <a:lstStyle/>
                    <a:p>
                      <a:r>
                        <a:rPr lang="ru-RU" sz="4000" dirty="0" smtClean="0"/>
                        <a:t>44-ФЗ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4000" dirty="0" smtClean="0"/>
                        <a:t>223-ФЗ</a:t>
                      </a:r>
                      <a:endParaRPr lang="ru-RU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18787"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Лимит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Использовано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Лимит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Использовано</a:t>
                      </a:r>
                      <a:endParaRPr lang="ru-RU" sz="4000" dirty="0"/>
                    </a:p>
                  </a:txBody>
                  <a:tcPr/>
                </a:tc>
              </a:tr>
              <a:tr h="1530778"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3</a:t>
                      </a:r>
                      <a:r>
                        <a:rPr lang="ru-RU" sz="4000" baseline="0" dirty="0" smtClean="0"/>
                        <a:t>  339 375,29 руб.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3 310 293,04 руб.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30 млн. руб.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15</a:t>
                      </a:r>
                      <a:r>
                        <a:rPr lang="ru-RU" sz="4000" baseline="0" dirty="0" smtClean="0"/>
                        <a:t> млн. руб.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14844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82502" y="1075465"/>
            <a:ext cx="127001" cy="241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32</a:t>
            </a:fld>
            <a:endParaRPr/>
          </a:p>
        </p:txBody>
      </p:sp>
      <p:sp>
        <p:nvSpPr>
          <p:cNvPr id="154" name="Законодательное основание закупок у СМСП"/>
          <p:cNvSpPr txBox="1"/>
          <p:nvPr/>
        </p:nvSpPr>
        <p:spPr>
          <a:xfrm>
            <a:off x="7422491" y="1457400"/>
            <a:ext cx="9468939" cy="1703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Объем закупок среди СМСП</a:t>
            </a:r>
          </a:p>
          <a:p>
            <a:r>
              <a:rPr lang="ru-RU" dirty="0" smtClean="0"/>
              <a:t>(за 1-11 мес. 2018г.)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4714"/>
              </p:ext>
            </p:extLst>
          </p:nvPr>
        </p:nvGraphicFramePr>
        <p:xfrm>
          <a:off x="4028960" y="3761656"/>
          <a:ext cx="16256000" cy="77959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/>
                <a:gridCol w="4064000"/>
                <a:gridCol w="4064000"/>
                <a:gridCol w="4064000"/>
              </a:tblGrid>
              <a:tr h="1368152"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Объем в Руб.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Объем</a:t>
                      </a:r>
                      <a:r>
                        <a:rPr lang="ru-RU" sz="3200" baseline="0" dirty="0" smtClean="0"/>
                        <a:t> в </a:t>
                      </a:r>
                      <a:r>
                        <a:rPr lang="en-US" sz="3200" baseline="0" dirty="0" smtClean="0"/>
                        <a:t>%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Необходимый объем в</a:t>
                      </a:r>
                      <a:r>
                        <a:rPr lang="ru-RU" sz="3200" baseline="0" dirty="0" smtClean="0"/>
                        <a:t> </a:t>
                      </a:r>
                      <a:r>
                        <a:rPr lang="en-US" sz="3200" baseline="0" dirty="0" smtClean="0"/>
                        <a:t>%</a:t>
                      </a:r>
                    </a:p>
                  </a:txBody>
                  <a:tcPr/>
                </a:tc>
              </a:tr>
              <a:tr h="136815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Всего проведено закупок (подлежащих учету в объеме</a:t>
                      </a:r>
                      <a:r>
                        <a:rPr lang="ru-RU" sz="3200" baseline="0" dirty="0" smtClean="0"/>
                        <a:t> закупок у СМСП)*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148 245 526,55</a:t>
                      </a:r>
                    </a:p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  <a:tr h="136815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Торгов у СМСП состоявшихся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25 590 118,27 руб.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17,26%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15%</a:t>
                      </a:r>
                      <a:endParaRPr lang="ru-RU" sz="3200" dirty="0"/>
                    </a:p>
                  </a:txBody>
                  <a:tcPr/>
                </a:tc>
              </a:tr>
              <a:tr h="136815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Торгов у СМСП не состоявшихся (подана или допущена только одна</a:t>
                      </a:r>
                      <a:r>
                        <a:rPr lang="ru-RU" sz="3200" baseline="0" dirty="0" smtClean="0"/>
                        <a:t> заявка)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17 676 989,41 руб.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11,92%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03832" y="12054541"/>
            <a:ext cx="20306256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*В расчет не включаются</a:t>
            </a:r>
            <a:r>
              <a:rPr kumimoji="0" lang="ru-RU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коммунальные договора, договора по 1247-р </a:t>
            </a:r>
            <a:r>
              <a:rPr kumimoji="0" lang="ru-RU" sz="3600" b="0" i="0" u="none" strike="noStrike" cap="none" spc="0" normalizeH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и  договора не </a:t>
            </a:r>
            <a:r>
              <a:rPr kumimoji="0" lang="ru-RU" sz="36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оплачиваемые в текущем году</a:t>
            </a:r>
            <a:endParaRPr kumimoji="0" lang="ru-RU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0964724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82502" y="1075465"/>
            <a:ext cx="127001" cy="241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33</a:t>
            </a:fld>
            <a:endParaRPr/>
          </a:p>
        </p:txBody>
      </p:sp>
      <p:sp>
        <p:nvSpPr>
          <p:cNvPr id="154" name="Законодательное основание закупок у СМСП"/>
          <p:cNvSpPr txBox="1"/>
          <p:nvPr/>
        </p:nvSpPr>
        <p:spPr>
          <a:xfrm>
            <a:off x="8396128" y="1601398"/>
            <a:ext cx="7591822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Планирование на 2019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22787" y="2897560"/>
            <a:ext cx="22538504" cy="74892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	Для </a:t>
            </a:r>
            <a:r>
              <a:rPr kumimoji="0" lang="ru-RU" sz="4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СВОЕВРЕМЕННОГО</a:t>
            </a:r>
            <a:r>
              <a:rPr kumimoji="0" lang="ru-RU" sz="4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</a:t>
            </a:r>
            <a:r>
              <a:rPr kumimoji="0" lang="ru-RU" sz="4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получения товаров, работ, услуг, ответственные лица должны передавать полный объем документов и сведений в Договорной отдел не позднее чем за 2-а месяца до даты когда необходим заключенный договор</a:t>
            </a:r>
            <a:r>
              <a:rPr kumimoji="0" lang="ru-RU" sz="4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. </a:t>
            </a: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	Для закупок </a:t>
            </a:r>
            <a:r>
              <a:rPr kumimoji="0" lang="en-US" sz="4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IV</a:t>
            </a:r>
            <a:r>
              <a:rPr kumimoji="0" lang="ru-RU" sz="4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-ого</a:t>
            </a:r>
            <a:r>
              <a:rPr kumimoji="0" lang="ru-RU" sz="4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квартала закупки необходимо планировать до начала </a:t>
            </a:r>
            <a:r>
              <a:rPr kumimoji="0" lang="en-US" sz="4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IV</a:t>
            </a:r>
            <a:r>
              <a:rPr kumimoji="0" lang="ru-RU" sz="4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-ого квартала.</a:t>
            </a:r>
          </a:p>
          <a:p>
            <a:pPr lvl="1" indent="0" algn="just"/>
            <a:r>
              <a:rPr kumimoji="0" lang="ru-RU" sz="4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	</a:t>
            </a:r>
          </a:p>
          <a:p>
            <a:pPr lvl="1" indent="0" algn="just"/>
            <a:r>
              <a:rPr lang="ru-RU" sz="4800" dirty="0"/>
              <a:t>	</a:t>
            </a:r>
            <a:r>
              <a:rPr lang="ru-RU" sz="4800" dirty="0" smtClean="0"/>
              <a:t>По возможности не планируйте закупки на декабрь месяц. Шансы исполнения таких закупок в срок сильно сокращаться, в связи с резким ростом срочных закупок, по причине закрытия договоров и грантов.</a:t>
            </a:r>
            <a:endParaRPr kumimoji="0" lang="ru-RU" sz="4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37987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982502" y="1075465"/>
            <a:ext cx="127001" cy="241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34</a:t>
            </a:fld>
            <a:endParaRPr/>
          </a:p>
        </p:txBody>
      </p:sp>
      <p:sp>
        <p:nvSpPr>
          <p:cNvPr id="154" name="Законодательное основание закупок у СМСП"/>
          <p:cNvSpPr txBox="1"/>
          <p:nvPr/>
        </p:nvSpPr>
        <p:spPr>
          <a:xfrm>
            <a:off x="8396128" y="1601398"/>
            <a:ext cx="7591822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Планирование на 2019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22787" y="2825552"/>
            <a:ext cx="22538504" cy="2318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	Когда</a:t>
            </a:r>
            <a:r>
              <a:rPr kumimoji="0" lang="ru-RU" sz="4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</a:t>
            </a:r>
            <a:r>
              <a:rPr kumimoji="0" lang="ru-RU" sz="4800" b="1" i="0" u="sng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САМОЕ ПОЗДНЕЕ </a:t>
            </a:r>
            <a:r>
              <a:rPr kumimoji="0" lang="ru-RU" sz="4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нео</a:t>
            </a:r>
            <a:r>
              <a:rPr lang="ru-RU" sz="4800" dirty="0" smtClean="0"/>
              <a:t>бходимо подавать служебную записку и полный комплект </a:t>
            </a:r>
            <a:r>
              <a:rPr lang="ru-RU" sz="4800" b="1" u="sng" dirty="0" smtClean="0"/>
              <a:t>СОГЛАСОВАННЫХ</a:t>
            </a:r>
            <a:r>
              <a:rPr lang="ru-RU" sz="4800" dirty="0" smtClean="0"/>
              <a:t> документов:</a:t>
            </a: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34816" y="5144135"/>
            <a:ext cx="8928992" cy="16414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5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Дата к которой</a:t>
            </a:r>
            <a:r>
              <a:rPr kumimoji="0" lang="ru-RU" sz="5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нужен результат ТРУ</a:t>
            </a:r>
            <a:endParaRPr kumimoji="0" lang="ru-RU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cxnSp>
        <p:nvCxnSpPr>
          <p:cNvPr id="6" name="Прямая соединительная линия 5"/>
          <p:cNvCxnSpPr>
            <a:stCxn id="3" idx="3"/>
          </p:cNvCxnSpPr>
          <p:nvPr/>
        </p:nvCxnSpPr>
        <p:spPr>
          <a:xfrm flipV="1">
            <a:off x="10463808" y="5964872"/>
            <a:ext cx="4104456" cy="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Прямая со стрелкой 9"/>
          <p:cNvCxnSpPr/>
          <p:nvPr/>
        </p:nvCxnSpPr>
        <p:spPr>
          <a:xfrm>
            <a:off x="14568264" y="5964872"/>
            <a:ext cx="0" cy="226128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arrow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TextBox 14"/>
          <p:cNvSpPr txBox="1"/>
          <p:nvPr/>
        </p:nvSpPr>
        <p:spPr>
          <a:xfrm>
            <a:off x="1390800" y="10915128"/>
            <a:ext cx="8928992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5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Дата подачи</a:t>
            </a:r>
            <a:r>
              <a:rPr kumimoji="0" lang="ru-RU" sz="5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документов</a:t>
            </a:r>
            <a:endParaRPr kumimoji="0" lang="ru-RU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14568264" y="8226152"/>
            <a:ext cx="0" cy="3124993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arrow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10463808" y="8226151"/>
            <a:ext cx="4104456" cy="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0463808" y="11394503"/>
            <a:ext cx="4104456" cy="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TextBox 22"/>
          <p:cNvSpPr txBox="1"/>
          <p:nvPr/>
        </p:nvSpPr>
        <p:spPr>
          <a:xfrm>
            <a:off x="14856296" y="6674011"/>
            <a:ext cx="4536504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5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Срок поставки</a:t>
            </a:r>
            <a:endParaRPr kumimoji="0" lang="ru-RU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856296" y="9711703"/>
            <a:ext cx="4536504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5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2-два</a:t>
            </a:r>
            <a:r>
              <a:rPr kumimoji="0" lang="ru-RU" sz="5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месяца</a:t>
            </a:r>
            <a:endParaRPr kumimoji="0" lang="ru-RU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90800" y="7867079"/>
            <a:ext cx="8928992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Заключение</a:t>
            </a:r>
            <a:r>
              <a:rPr kumimoji="0" lang="ru-RU" sz="4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договора</a:t>
            </a:r>
            <a:endParaRPr kumimoji="0" lang="ru-RU" sz="4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90800" y="9788648"/>
            <a:ext cx="8928992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000" dirty="0" smtClean="0"/>
              <a:t>Объявление торгов</a:t>
            </a:r>
            <a:endParaRPr kumimoji="0" lang="ru-RU" sz="4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10486678" y="10147720"/>
            <a:ext cx="4104456" cy="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2" name="TextBox 31"/>
          <p:cNvSpPr txBox="1"/>
          <p:nvPr/>
        </p:nvSpPr>
        <p:spPr>
          <a:xfrm>
            <a:off x="14856296" y="7795267"/>
            <a:ext cx="4536504" cy="15799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96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+</a:t>
            </a:r>
            <a:endParaRPr kumimoji="0" lang="ru-RU" sz="9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9414865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quare"/>
          <p:cNvSpPr/>
          <p:nvPr/>
        </p:nvSpPr>
        <p:spPr>
          <a:xfrm>
            <a:off x="939800" y="2480832"/>
            <a:ext cx="2197100" cy="2197101"/>
          </a:xfrm>
          <a:prstGeom prst="rect">
            <a:avLst/>
          </a:prstGeom>
          <a:solidFill>
            <a:srgbClr val="FCD97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1" name="4"/>
          <p:cNvSpPr txBox="1"/>
          <p:nvPr/>
        </p:nvSpPr>
        <p:spPr>
          <a:xfrm>
            <a:off x="1537288" y="2480832"/>
            <a:ext cx="1027525" cy="2215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400" b="1">
                <a:solidFill>
                  <a:srgbClr val="18222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 smtClean="0"/>
              <a:t>6</a:t>
            </a:r>
            <a:endParaRPr dirty="0"/>
          </a:p>
        </p:txBody>
      </p:sp>
      <p:sp>
        <p:nvSpPr>
          <p:cNvPr id="4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35</a:t>
            </a:fld>
            <a:endParaRPr/>
          </a:p>
        </p:txBody>
      </p:sp>
      <p:sp>
        <p:nvSpPr>
          <p:cNvPr id="473" name="Планирование"/>
          <p:cNvSpPr txBox="1"/>
          <p:nvPr/>
        </p:nvSpPr>
        <p:spPr>
          <a:xfrm>
            <a:off x="2966743" y="5259586"/>
            <a:ext cx="18450564" cy="22570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000"/>
            </a:lvl1pPr>
          </a:lstStyle>
          <a:p>
            <a:r>
              <a:rPr lang="ru-RU" b="1" dirty="0" smtClean="0"/>
              <a:t>Предоставление документов в </a:t>
            </a:r>
            <a:endParaRPr lang="ru-RU" b="1" dirty="0"/>
          </a:p>
          <a:p>
            <a:r>
              <a:rPr lang="ru-RU" b="1" dirty="0" smtClean="0"/>
              <a:t>Договорной отдел (контрактную службу)</a:t>
            </a:r>
          </a:p>
        </p:txBody>
      </p:sp>
    </p:spTree>
    <p:extLst>
      <p:ext uri="{BB962C8B-B14F-4D97-AF65-F5344CB8AC3E}">
        <p14:creationId xmlns:p14="http://schemas.microsoft.com/office/powerpoint/2010/main" val="20143423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529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Документы о приемке товара должны предоставляться не позднее следующего рабочего дня за датой документа</a:t>
            </a:r>
          </a:p>
          <a:p>
            <a:r>
              <a:rPr lang="ru-RU" sz="4000" dirty="0" smtClean="0"/>
              <a:t>В случае, если документ пришел в ФИАН почтой и </a:t>
            </a:r>
            <a:r>
              <a:rPr lang="ru-RU" sz="4000" dirty="0" smtClean="0"/>
              <a:t>датирован </a:t>
            </a:r>
            <a:r>
              <a:rPr lang="ru-RU" sz="4000" dirty="0" smtClean="0"/>
              <a:t>существенно более </a:t>
            </a:r>
            <a:r>
              <a:rPr lang="ru-RU" sz="4000" dirty="0" smtClean="0"/>
              <a:t>ранней датой, чем дата его  фактического получения и подписания, </a:t>
            </a:r>
            <a:r>
              <a:rPr lang="ru-RU" sz="4000" dirty="0" smtClean="0"/>
              <a:t>необходимо около подписи с нашей стороны проставлять дату подписания на ДВУХ </a:t>
            </a:r>
            <a:r>
              <a:rPr lang="ru-RU" sz="4000" dirty="0" smtClean="0"/>
              <a:t>экземплярах.</a:t>
            </a:r>
            <a:endParaRPr lang="ru-RU" sz="4000" dirty="0" smtClean="0"/>
          </a:p>
          <a:p>
            <a:endParaRPr lang="ru-RU" sz="4000" dirty="0"/>
          </a:p>
          <a:p>
            <a:r>
              <a:rPr lang="ru-RU" sz="4000" dirty="0" smtClean="0"/>
              <a:t>В случае просрочки предоставления документов с просрочкой будет наложен штраф в размере от 20 до 35 </a:t>
            </a:r>
            <a:r>
              <a:rPr lang="ru-RU" sz="4000" dirty="0" err="1" smtClean="0"/>
              <a:t>т.р</a:t>
            </a:r>
            <a:r>
              <a:rPr lang="ru-RU" sz="4000" dirty="0" smtClean="0"/>
              <a:t>. (+13% +30,2%)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36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6220832" y="1601398"/>
            <a:ext cx="11942373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Сроки предоставления документов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1920684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quare"/>
          <p:cNvSpPr/>
          <p:nvPr/>
        </p:nvSpPr>
        <p:spPr>
          <a:xfrm>
            <a:off x="939800" y="2480832"/>
            <a:ext cx="2197100" cy="2197101"/>
          </a:xfrm>
          <a:prstGeom prst="rect">
            <a:avLst/>
          </a:prstGeom>
          <a:solidFill>
            <a:srgbClr val="FCD97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1" name="4"/>
          <p:cNvSpPr txBox="1"/>
          <p:nvPr/>
        </p:nvSpPr>
        <p:spPr>
          <a:xfrm>
            <a:off x="1537288" y="2480832"/>
            <a:ext cx="1027525" cy="2215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400" b="1">
                <a:solidFill>
                  <a:srgbClr val="18222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 smtClean="0"/>
              <a:t>7</a:t>
            </a:r>
            <a:endParaRPr dirty="0"/>
          </a:p>
        </p:txBody>
      </p:sp>
      <p:sp>
        <p:nvSpPr>
          <p:cNvPr id="4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37</a:t>
            </a:fld>
            <a:endParaRPr/>
          </a:p>
        </p:txBody>
      </p:sp>
      <p:sp>
        <p:nvSpPr>
          <p:cNvPr id="473" name="Планирование"/>
          <p:cNvSpPr txBox="1"/>
          <p:nvPr/>
        </p:nvSpPr>
        <p:spPr>
          <a:xfrm>
            <a:off x="5646146" y="5798195"/>
            <a:ext cx="13091725" cy="11798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000"/>
            </a:lvl1pPr>
          </a:lstStyle>
          <a:p>
            <a:r>
              <a:rPr lang="ru-RU" b="1" dirty="0" smtClean="0"/>
              <a:t>Способы закупок Подробнее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9296125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4154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Срок подачи заявок (15+ дней)</a:t>
            </a:r>
          </a:p>
          <a:p>
            <a:r>
              <a:rPr lang="ru-RU" sz="4000" dirty="0" smtClean="0"/>
              <a:t>Срок рассмотрения до 20 дней</a:t>
            </a:r>
          </a:p>
          <a:p>
            <a:r>
              <a:rPr lang="ru-RU" sz="4000" dirty="0" smtClean="0"/>
              <a:t>Измененный перечень и коэффициенты значимости критериев (приложение №2 положения)</a:t>
            </a:r>
          </a:p>
          <a:p>
            <a:r>
              <a:rPr lang="ru-RU" sz="4000" dirty="0" smtClean="0"/>
              <a:t>Ограниченный список случаев</a:t>
            </a:r>
            <a:endParaRPr lang="ru-RU" sz="1800" b="1" dirty="0" smtClean="0"/>
          </a:p>
          <a:p>
            <a:r>
              <a:rPr lang="ru-RU" sz="4000" dirty="0" smtClean="0"/>
              <a:t>Обязательна видеозапись вскрытия конвертов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38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10791786" y="1601398"/>
            <a:ext cx="2800447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Конкурс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2890643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9361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Ограниченный список случаев:</a:t>
            </a:r>
          </a:p>
          <a:p>
            <a:pPr lvl="1"/>
            <a:r>
              <a:rPr lang="ru-RU" sz="2000" b="1" dirty="0" smtClean="0"/>
              <a:t>пищевые продукты;</a:t>
            </a:r>
          </a:p>
          <a:p>
            <a:pPr lvl="1"/>
            <a:r>
              <a:rPr lang="ru-RU" sz="2000" b="1" dirty="0" smtClean="0"/>
              <a:t>услуги общественного питания;</a:t>
            </a:r>
          </a:p>
          <a:p>
            <a:pPr lvl="1"/>
            <a:r>
              <a:rPr lang="ru-RU" sz="2000" b="1" dirty="0" smtClean="0"/>
              <a:t>услуги по организации отдыха детей и их оздоровлению;</a:t>
            </a:r>
          </a:p>
          <a:p>
            <a:pPr lvl="1"/>
            <a:r>
              <a:rPr lang="ru-RU" sz="2800" b="1" dirty="0" smtClean="0"/>
              <a:t>образовательные, информационные, консультационные, аудиторские, юридические и транспортно-экспедиторские услуги;</a:t>
            </a:r>
          </a:p>
          <a:p>
            <a:pPr lvl="1"/>
            <a:r>
              <a:rPr lang="ru-RU" sz="2800" b="1" dirty="0" smtClean="0"/>
              <a:t>услуги охраны;</a:t>
            </a:r>
          </a:p>
          <a:p>
            <a:pPr lvl="1"/>
            <a:r>
              <a:rPr lang="ru-RU" sz="2800" b="1" dirty="0" smtClean="0"/>
              <a:t>услуги уборки;</a:t>
            </a:r>
          </a:p>
          <a:p>
            <a:pPr lvl="1"/>
            <a:r>
              <a:rPr lang="ru-RU" sz="2800" b="1" dirty="0" smtClean="0"/>
              <a:t>проектирование, строительство, реконструкция, капитальный и текущий ремонт объектов капитального строительства и (или) их частей, благоустройство территории, услуги по строительному контролю;</a:t>
            </a:r>
          </a:p>
          <a:p>
            <a:pPr lvl="1"/>
            <a:r>
              <a:rPr lang="ru-RU" sz="2800" b="1" dirty="0" smtClean="0"/>
              <a:t>научно-исследовательские, проектно-изыскательские, опытно-конструкторские или технологические работы;</a:t>
            </a:r>
          </a:p>
          <a:p>
            <a:pPr lvl="1"/>
            <a:r>
              <a:rPr lang="ru-RU" sz="2800" b="1" dirty="0" smtClean="0"/>
              <a:t>проведение опытов и экспериментов;</a:t>
            </a:r>
          </a:p>
          <a:p>
            <a:pPr lvl="1"/>
            <a:r>
              <a:rPr lang="ru-RU" sz="2800" b="1" dirty="0" smtClean="0"/>
              <a:t>разработка и внедрение информационных систем;</a:t>
            </a:r>
          </a:p>
          <a:p>
            <a:pPr lvl="1"/>
            <a:r>
              <a:rPr lang="ru-RU" sz="2800" b="1" dirty="0" smtClean="0"/>
              <a:t>товары, работы, услуги, связанные с созданием конструкторской документации для изготовления оборудования и технологической оснастки;</a:t>
            </a:r>
          </a:p>
          <a:p>
            <a:pPr lvl="1"/>
            <a:r>
              <a:rPr lang="ru-RU" sz="2800" b="1" dirty="0" smtClean="0"/>
              <a:t>организация выставочной деятельности;</a:t>
            </a:r>
          </a:p>
          <a:p>
            <a:pPr lvl="1"/>
            <a:r>
              <a:rPr lang="ru-RU" sz="2800" b="1" dirty="0" smtClean="0"/>
              <a:t>товары, работы, услуги, связанные с обеспечением визитов официальных делегаций и представителей;</a:t>
            </a:r>
          </a:p>
          <a:p>
            <a:pPr lvl="1"/>
            <a:r>
              <a:rPr lang="ru-RU" sz="2800" b="1" dirty="0" smtClean="0"/>
              <a:t>разработка дизайна продукции, изготовление и поставка макетов продукции, поставка полиграфической, канцелярской, подарочной, сувенирной и наградной продукции с логотипом или фирменным дизайном Заказчика.</a:t>
            </a:r>
            <a:endParaRPr lang="ru-RU" sz="1800" b="1" dirty="0" smtClean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39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10791786" y="1601398"/>
            <a:ext cx="2800447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Конкурс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3306921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5650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pPr lvl="1"/>
            <a:r>
              <a:rPr lang="ru-RU" dirty="0" smtClean="0"/>
              <a:t>Расчет НМЦ для </a:t>
            </a:r>
            <a:r>
              <a:rPr lang="ru-RU" b="1" u="sng" dirty="0" smtClean="0"/>
              <a:t>ВСЕХ</a:t>
            </a:r>
            <a:r>
              <a:rPr lang="ru-RU" b="1" dirty="0" smtClean="0"/>
              <a:t> </a:t>
            </a:r>
            <a:r>
              <a:rPr lang="ru-RU" dirty="0" smtClean="0"/>
              <a:t>закупок, включая мелкие (</a:t>
            </a:r>
            <a:r>
              <a:rPr lang="en-US" dirty="0" smtClean="0"/>
              <a:t>&lt; 100 </a:t>
            </a:r>
            <a:r>
              <a:rPr lang="ru-RU" dirty="0" err="1" smtClean="0"/>
              <a:t>т.р</a:t>
            </a:r>
            <a:r>
              <a:rPr lang="ru-RU" dirty="0" smtClean="0"/>
              <a:t>.)</a:t>
            </a:r>
          </a:p>
          <a:p>
            <a:pPr lvl="1"/>
            <a:r>
              <a:rPr lang="ru-RU" dirty="0" smtClean="0"/>
              <a:t>Описание товара – по ГОСТ, с количеством и начальной ценой, кодами ОКПД2 всех позиций начиная с этапа планирования (со служебной записки) </a:t>
            </a:r>
          </a:p>
          <a:p>
            <a:pPr lvl="1"/>
            <a:endParaRPr lang="ru-RU" dirty="0" smtClean="0"/>
          </a:p>
          <a:p>
            <a:pPr lvl="1"/>
            <a:r>
              <a:rPr lang="ru-RU" sz="5400" b="1" dirty="0" smtClean="0"/>
              <a:t>Резкое уменьшение случаев, когда можно проводить закупку у Единственного поставщика</a:t>
            </a:r>
            <a:endParaRPr sz="5400" b="1" dirty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8531556" y="1601398"/>
            <a:ext cx="7320915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Основные изменения</a:t>
            </a:r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18672720" y="1222188"/>
            <a:ext cx="4207882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7490518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96847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3600" dirty="0" smtClean="0"/>
              <a:t>Срок подачи заявок (15+ дней)</a:t>
            </a:r>
          </a:p>
          <a:p>
            <a:r>
              <a:rPr lang="ru-RU" sz="3600" dirty="0" smtClean="0"/>
              <a:t>Заявка в 2-ух частях</a:t>
            </a:r>
          </a:p>
          <a:p>
            <a:r>
              <a:rPr lang="ru-RU" sz="3600" dirty="0" smtClean="0"/>
              <a:t>Срок рассмотрения до 20 дней</a:t>
            </a:r>
          </a:p>
          <a:p>
            <a:r>
              <a:rPr lang="ru-RU" sz="3600" dirty="0" smtClean="0"/>
              <a:t>Измененный перечень и коэффициенты значимости критериев (приложение №2 положения)</a:t>
            </a:r>
          </a:p>
          <a:p>
            <a:r>
              <a:rPr lang="ru-RU" sz="3600" dirty="0" smtClean="0"/>
              <a:t>Ограниченный список случаев</a:t>
            </a:r>
          </a:p>
          <a:p>
            <a:r>
              <a:rPr lang="ru-RU" sz="3600" dirty="0" smtClean="0"/>
              <a:t>Возможность проведения (одного из):</a:t>
            </a:r>
          </a:p>
          <a:p>
            <a:pPr lvl="1"/>
            <a:r>
              <a:rPr lang="ru-RU" sz="3200" dirty="0"/>
              <a:t>обсуждения с участниками закупки функциональных характеристик (потребительских свойств) товаров, качества работ, услуг и иных условий исполнения договора в целях уточнения в извещении о проведении конкурса в электронной форме, конкурсной документации, проекте договора требуемых характеристик (потребительских свойств) закупаемых товаров, работ, </a:t>
            </a:r>
            <a:r>
              <a:rPr lang="ru-RU" sz="3200" dirty="0" smtClean="0"/>
              <a:t>услуг</a:t>
            </a:r>
          </a:p>
          <a:p>
            <a:pPr lvl="1"/>
            <a:r>
              <a:rPr lang="ru-RU" sz="3200" dirty="0"/>
              <a:t>обсуждение Заказчиком предложений о функциональных характеристиках (потребительских свойствах) товаров, качестве работ, услуг и об иных условиях исполнения договора, содержащихся в заявках участников конкурса в электронной форме, в целях уточнения в извещении о проведении конкурса в электронной форме, конкурсной документации, проекте договора требуемых характеристик (потребительских свойств) закупаемых товаров, работ, </a:t>
            </a:r>
            <a:r>
              <a:rPr lang="ru-RU" sz="3200" dirty="0" smtClean="0"/>
              <a:t>услуг</a:t>
            </a:r>
          </a:p>
          <a:p>
            <a:r>
              <a:rPr lang="ru-RU" sz="3600" dirty="0" smtClean="0"/>
              <a:t>Возможность проведения переторжки, всем участникам при этом сообщается минимальная цена, по первоначально поданным заявкам.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40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7047176" y="1601398"/>
            <a:ext cx="10289676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Конкурс в электронной форме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8735796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344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Срок подачи заявок (15+ дней)</a:t>
            </a:r>
          </a:p>
          <a:p>
            <a:r>
              <a:rPr lang="ru-RU" sz="4000" dirty="0" smtClean="0"/>
              <a:t>Срок рассмотрения первых частей до 10 рабочих дней</a:t>
            </a:r>
          </a:p>
          <a:p>
            <a:r>
              <a:rPr lang="ru-RU" sz="4000" dirty="0" smtClean="0"/>
              <a:t>Заявка из 2-ух частей (как в 44-ФЗ)</a:t>
            </a:r>
          </a:p>
          <a:p>
            <a:r>
              <a:rPr lang="ru-RU" sz="4000" dirty="0" smtClean="0"/>
              <a:t>Срок рассмотрения вторых частей – 1 рабочий день (Невозможно проверить данные об участнике, если их нет в открытых источниках)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41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6988670" y="1601398"/>
            <a:ext cx="10406696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Аукцион в электронной форме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98706953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344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>
                <a:solidFill>
                  <a:schemeClr val="tx1"/>
                </a:solidFill>
              </a:rPr>
              <a:t>Срок подачи заявок 5+ рабочих дней</a:t>
            </a:r>
          </a:p>
          <a:p>
            <a:r>
              <a:rPr lang="ru-RU" sz="4000" dirty="0" smtClean="0"/>
              <a:t>НМЦ </a:t>
            </a:r>
            <a:r>
              <a:rPr lang="en-US" sz="4000" dirty="0" smtClean="0"/>
              <a:t>&lt;= 7 </a:t>
            </a:r>
            <a:r>
              <a:rPr lang="ru-RU" sz="4000" dirty="0" smtClean="0"/>
              <a:t>млн. руб.</a:t>
            </a:r>
          </a:p>
          <a:p>
            <a:r>
              <a:rPr lang="ru-RU" sz="4000" dirty="0" smtClean="0">
                <a:solidFill>
                  <a:schemeClr val="tx1"/>
                </a:solidFill>
              </a:rPr>
              <a:t>Заявка из одной части и ценового предложения (в момент рассмотрения цены – неизвестны)</a:t>
            </a:r>
          </a:p>
          <a:p>
            <a:r>
              <a:rPr lang="ru-RU" sz="4000" dirty="0" smtClean="0">
                <a:solidFill>
                  <a:schemeClr val="tx1"/>
                </a:solidFill>
              </a:rPr>
              <a:t>Срок рассмотрения заявок – не более 10 рабочих дней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42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5393688" y="1601398"/>
            <a:ext cx="13596671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Запрос котировок в электронной форме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9552336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55656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>
                <a:solidFill>
                  <a:schemeClr val="tx1"/>
                </a:solidFill>
              </a:rPr>
              <a:t>Срок подачи заявок 7+ рабочих дней</a:t>
            </a:r>
          </a:p>
          <a:p>
            <a:r>
              <a:rPr lang="ru-RU" sz="4000" dirty="0" smtClean="0"/>
              <a:t>НМЦ </a:t>
            </a:r>
            <a:r>
              <a:rPr lang="en-US" sz="4000" dirty="0" smtClean="0"/>
              <a:t>&lt;= </a:t>
            </a:r>
            <a:r>
              <a:rPr lang="ru-RU" sz="4000" dirty="0" smtClean="0"/>
              <a:t>15</a:t>
            </a:r>
            <a:r>
              <a:rPr lang="en-US" sz="4000" dirty="0" smtClean="0"/>
              <a:t> </a:t>
            </a:r>
            <a:r>
              <a:rPr lang="ru-RU" sz="4000" dirty="0" smtClean="0"/>
              <a:t>млн. руб.</a:t>
            </a:r>
          </a:p>
          <a:p>
            <a:r>
              <a:rPr lang="ru-RU" sz="4000" dirty="0" smtClean="0"/>
              <a:t>Только для технически сложных ТРУ</a:t>
            </a:r>
          </a:p>
          <a:p>
            <a:r>
              <a:rPr lang="ru-RU" sz="4000" dirty="0" smtClean="0">
                <a:solidFill>
                  <a:schemeClr val="tx1"/>
                </a:solidFill>
              </a:rPr>
              <a:t>Заявка из двух части и ценового предложения (в момент рассмотрения цены – неизвестны)</a:t>
            </a:r>
          </a:p>
          <a:p>
            <a:r>
              <a:rPr lang="ru-RU" sz="4000" dirty="0" smtClean="0">
                <a:solidFill>
                  <a:schemeClr val="tx1"/>
                </a:solidFill>
              </a:rPr>
              <a:t>Срок рассмотрения первых частей заявок – не более 10 рабочих дней</a:t>
            </a:r>
          </a:p>
          <a:p>
            <a:r>
              <a:rPr lang="ru-RU" sz="4000" dirty="0" smtClean="0">
                <a:solidFill>
                  <a:schemeClr val="tx1"/>
                </a:solidFill>
              </a:rPr>
              <a:t>Срок рассмотрения вторых частей – 1-н рабочий день</a:t>
            </a:r>
          </a:p>
          <a:p>
            <a:r>
              <a:rPr lang="ru-RU" sz="4000" dirty="0" smtClean="0">
                <a:solidFill>
                  <a:schemeClr val="tx1"/>
                </a:solidFill>
              </a:rPr>
              <a:t>Цены становятся доступны после 2-х протоков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43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4865500" y="1601398"/>
            <a:ext cx="14653050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Запрос предложений в электронной форме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0510614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1423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Аналогичен открытому;</a:t>
            </a:r>
          </a:p>
          <a:p>
            <a:r>
              <a:rPr lang="ru-RU" sz="4000" dirty="0" smtClean="0"/>
              <a:t>Запрет на аудио/видео запись заседаний</a:t>
            </a:r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44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9033294" y="1601398"/>
            <a:ext cx="6317435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Закрытый конкурс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6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6" name="Планирование в 2018 году"/>
          <p:cNvSpPr txBox="1"/>
          <p:nvPr/>
        </p:nvSpPr>
        <p:spPr>
          <a:xfrm>
            <a:off x="3904487" y="4200721"/>
            <a:ext cx="16575050" cy="1703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Закрытый Аукцион,</a:t>
            </a:r>
            <a:r>
              <a:rPr lang="ru-RU" dirty="0"/>
              <a:t> Закрытый запрос </a:t>
            </a:r>
            <a:r>
              <a:rPr lang="ru-RU" dirty="0" smtClean="0"/>
              <a:t>котировок,</a:t>
            </a:r>
          </a:p>
          <a:p>
            <a:r>
              <a:rPr lang="ru-RU" dirty="0" smtClean="0"/>
              <a:t>Закрытый запрос предложений </a:t>
            </a:r>
            <a:endParaRPr dirty="0"/>
          </a:p>
        </p:txBody>
      </p:sp>
      <p:sp>
        <p:nvSpPr>
          <p:cNvPr id="9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430766" y="5656041"/>
            <a:ext cx="21827268" cy="1423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Аналогичны открытым</a:t>
            </a:r>
          </a:p>
          <a:p>
            <a:pPr marL="0" indent="0">
              <a:buNone/>
            </a:pPr>
            <a:endParaRPr lang="ru-RU" sz="4000" dirty="0" smtClean="0"/>
          </a:p>
        </p:txBody>
      </p:sp>
    </p:spTree>
    <p:extLst>
      <p:ext uri="{BB962C8B-B14F-4D97-AF65-F5344CB8AC3E}">
        <p14:creationId xmlns:p14="http://schemas.microsoft.com/office/powerpoint/2010/main" val="35978865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quare"/>
          <p:cNvSpPr/>
          <p:nvPr/>
        </p:nvSpPr>
        <p:spPr>
          <a:xfrm>
            <a:off x="939800" y="2480832"/>
            <a:ext cx="2197100" cy="2197101"/>
          </a:xfrm>
          <a:prstGeom prst="rect">
            <a:avLst/>
          </a:prstGeom>
          <a:solidFill>
            <a:srgbClr val="FCD97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1" name="4"/>
          <p:cNvSpPr txBox="1"/>
          <p:nvPr/>
        </p:nvSpPr>
        <p:spPr>
          <a:xfrm>
            <a:off x="1537288" y="2480832"/>
            <a:ext cx="1027525" cy="2215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400" b="1">
                <a:solidFill>
                  <a:srgbClr val="18222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/>
              <a:t>1</a:t>
            </a:r>
            <a:endParaRPr dirty="0"/>
          </a:p>
        </p:txBody>
      </p:sp>
      <p:sp>
        <p:nvSpPr>
          <p:cNvPr id="4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473" name="Планирование"/>
          <p:cNvSpPr txBox="1"/>
          <p:nvPr/>
        </p:nvSpPr>
        <p:spPr>
          <a:xfrm>
            <a:off x="4775722" y="5798195"/>
            <a:ext cx="14832587" cy="11798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000"/>
            </a:lvl1pPr>
          </a:lstStyle>
          <a:p>
            <a:r>
              <a:rPr lang="ru-RU" b="1" dirty="0" smtClean="0"/>
              <a:t>Изменения в определении НМЦ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5240205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6881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pPr lvl="1"/>
            <a:r>
              <a:rPr lang="ru-RU" dirty="0" smtClean="0"/>
              <a:t>Расчет НМЦ должен обязательно включаться в Извещение и документацию закупок, как конкурентным способом, так и при закупке у единственного поставщика</a:t>
            </a:r>
          </a:p>
          <a:p>
            <a:pPr lvl="1"/>
            <a:r>
              <a:rPr lang="ru-RU" dirty="0" smtClean="0"/>
              <a:t>Для расчета можно использовать: Коммерческие предложения, прайс-листы, счета, данные с сайтов поставщиков и продавцов, данные из закупок с ЕИС</a:t>
            </a:r>
          </a:p>
          <a:p>
            <a:pPr lvl="1"/>
            <a:r>
              <a:rPr lang="ru-RU" dirty="0" smtClean="0"/>
              <a:t>Максимальный срок давности ценовой информации – 6 месяцев</a:t>
            </a:r>
          </a:p>
          <a:p>
            <a:pPr lvl="1"/>
            <a:r>
              <a:rPr lang="ru-RU" dirty="0" smtClean="0"/>
              <a:t>Все источники ценовой информации должны будут быть размещены вместе с документацией о закупке. </a:t>
            </a:r>
            <a:endParaRPr dirty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8467433" y="1601398"/>
            <a:ext cx="7449155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Порядок расчета НМЦ</a:t>
            </a:r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18672720" y="1222188"/>
            <a:ext cx="4207882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2152339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4621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pPr lvl="1"/>
            <a:r>
              <a:rPr lang="ru-RU" dirty="0" smtClean="0"/>
              <a:t>При конкурентной закупке рекомендовано устанавливать цену не выше </a:t>
            </a:r>
            <a:r>
              <a:rPr lang="ru-RU" dirty="0" smtClean="0"/>
              <a:t>средней </a:t>
            </a:r>
            <a:r>
              <a:rPr lang="ru-RU" dirty="0" smtClean="0"/>
              <a:t>по полученным источникам</a:t>
            </a:r>
          </a:p>
          <a:p>
            <a:pPr lvl="2"/>
            <a:r>
              <a:rPr lang="ru-RU" dirty="0" smtClean="0"/>
              <a:t>При установке средней цены она не должна быть </a:t>
            </a:r>
            <a:r>
              <a:rPr lang="ru-RU" dirty="0"/>
              <a:t>сильно </a:t>
            </a:r>
            <a:r>
              <a:rPr lang="ru-RU" dirty="0" smtClean="0"/>
              <a:t>выше реальной среднерыночной цены</a:t>
            </a:r>
          </a:p>
          <a:p>
            <a:pPr lvl="1"/>
            <a:r>
              <a:rPr lang="ru-RU" dirty="0" smtClean="0"/>
              <a:t>При закупке у единственного поставщика обязательна закупка по минимальной цене</a:t>
            </a:r>
            <a:endParaRPr dirty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7666736" y="1601398"/>
            <a:ext cx="9050555" cy="90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Какую цену устанавливать</a:t>
            </a:r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18672720" y="1222188"/>
            <a:ext cx="4207882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2383141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quare"/>
          <p:cNvSpPr/>
          <p:nvPr/>
        </p:nvSpPr>
        <p:spPr>
          <a:xfrm>
            <a:off x="939800" y="2480832"/>
            <a:ext cx="2197100" cy="2197101"/>
          </a:xfrm>
          <a:prstGeom prst="rect">
            <a:avLst/>
          </a:prstGeom>
          <a:solidFill>
            <a:srgbClr val="FCD97A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1" name="3"/>
          <p:cNvSpPr txBox="1"/>
          <p:nvPr/>
        </p:nvSpPr>
        <p:spPr>
          <a:xfrm>
            <a:off x="1536154" y="2480832"/>
            <a:ext cx="1029792" cy="219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4400" b="1">
                <a:solidFill>
                  <a:srgbClr val="18222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 smtClean="0"/>
              <a:t>2</a:t>
            </a:r>
            <a:endParaRPr dirty="0"/>
          </a:p>
        </p:txBody>
      </p:sp>
      <p:sp>
        <p:nvSpPr>
          <p:cNvPr id="45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453" name="Дробление закупок на до 100 000,00 руб."/>
          <p:cNvSpPr txBox="1"/>
          <p:nvPr/>
        </p:nvSpPr>
        <p:spPr>
          <a:xfrm>
            <a:off x="6162316" y="5798195"/>
            <a:ext cx="12059392" cy="11798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000"/>
            </a:lvl1pPr>
          </a:lstStyle>
          <a:p>
            <a:r>
              <a:rPr lang="ru-RU" b="1" dirty="0" smtClean="0"/>
              <a:t>Описание объекта закупки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2656829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8258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endParaRPr lang="ru-RU" dirty="0" smtClean="0"/>
          </a:p>
        </p:txBody>
      </p:sp>
      <p:sp>
        <p:nvSpPr>
          <p:cNvPr id="4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  <p:sp>
        <p:nvSpPr>
          <p:cNvPr id="477" name="Планирование в 2018 году"/>
          <p:cNvSpPr txBox="1"/>
          <p:nvPr/>
        </p:nvSpPr>
        <p:spPr>
          <a:xfrm>
            <a:off x="7498429" y="1201289"/>
            <a:ext cx="9387186" cy="17030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defRPr sz="5200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ru-RU" dirty="0" smtClean="0"/>
              <a:t>Описание объекта закупки:</a:t>
            </a:r>
          </a:p>
          <a:p>
            <a:r>
              <a:rPr lang="ru-RU" dirty="0" smtClean="0"/>
              <a:t>Планирование и извещение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17359501" y="1227423"/>
            <a:ext cx="4348947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Внебюджетные средства (223-ФЗ)</a:t>
            </a:r>
            <a:endParaRPr kumimoji="0" lang="ru-RU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7" name="В связи со значительным плановым увеличением объемом работы у Контрактной службы в 2018 году в связи с необходимостью проводить гораздо большее количество закупок, а также необходимостью вести точный учет всех закупок с 01.01.2018г. будут следующие изменения в системе планирования:…"/>
          <p:cNvSpPr txBox="1"/>
          <p:nvPr/>
        </p:nvSpPr>
        <p:spPr>
          <a:xfrm>
            <a:off x="1278366" y="2698470"/>
            <a:ext cx="21827268" cy="10759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>
            <a:lvl1pPr marL="3429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001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257300" indent="-342900" algn="l" defTabSz="914400">
              <a:spcBef>
                <a:spcPts val="700"/>
              </a:spcBef>
              <a:buSzPct val="100000"/>
              <a:buFont typeface="Helvetica Neue"/>
              <a:buChar char="•"/>
              <a:defRPr sz="4700">
                <a:latin typeface="Helvetica Neue"/>
                <a:ea typeface="Helvetica Neue"/>
                <a:cs typeface="Helvetica Neue"/>
                <a:sym typeface="Helvetica Neue"/>
              </a:defRPr>
            </a:lvl3pPr>
          </a:lstStyle>
          <a:p>
            <a:r>
              <a:rPr lang="ru-RU" sz="4000" dirty="0" smtClean="0"/>
              <a:t>Извещение о проведении закупки должно содержать в </a:t>
            </a:r>
            <a:r>
              <a:rPr lang="ru-RU" sz="4000" dirty="0" err="1" smtClean="0"/>
              <a:t>т.ч</a:t>
            </a:r>
            <a:r>
              <a:rPr lang="ru-RU" sz="4000" dirty="0" smtClean="0"/>
              <a:t>. Следующую информацию:</a:t>
            </a:r>
          </a:p>
          <a:p>
            <a:pPr lvl="1"/>
            <a:r>
              <a:rPr lang="ru-RU" sz="4000" dirty="0" smtClean="0"/>
              <a:t>«5</a:t>
            </a:r>
            <a:r>
              <a:rPr lang="ru-RU" sz="4000" dirty="0"/>
              <a:t>)	предмет договора с указанием количества поставляемого товара, объема выполняемой работы, оказываемой услуги, а также краткое описание предмета закупки в соответствии с частью 6.1 статьи 3 Федерального закона № 223-ФЗ</a:t>
            </a:r>
            <a:r>
              <a:rPr lang="ru-RU" sz="4000" dirty="0" smtClean="0"/>
              <a:t>;»</a:t>
            </a:r>
          </a:p>
          <a:p>
            <a:pPr lvl="1"/>
            <a:r>
              <a:rPr lang="ru-RU" sz="4000" dirty="0" smtClean="0"/>
              <a:t>«7</a:t>
            </a:r>
            <a:r>
              <a:rPr lang="ru-RU" sz="4000" dirty="0"/>
              <a:t>)	сведения о начальной (максимальной) цене договора (цене лота), </a:t>
            </a:r>
            <a:r>
              <a:rPr lang="ru-RU" sz="4000" dirty="0" smtClean="0"/>
              <a:t>а </a:t>
            </a:r>
            <a:r>
              <a:rPr lang="ru-RU" sz="4000" dirty="0"/>
              <a:t>также сведения о начальной (максимальной) цене единицы каждого товара, работы, услуги, являющихся предметом закупки (в случае, если предмет закупки состоит из нескольких видов товаров, работ, услуг</a:t>
            </a:r>
            <a:r>
              <a:rPr lang="ru-RU" sz="4000" dirty="0" smtClean="0"/>
              <a:t>)»</a:t>
            </a:r>
          </a:p>
          <a:p>
            <a:r>
              <a:rPr lang="ru-RU" sz="4000" dirty="0" smtClean="0"/>
              <a:t>Не допускается указание «торговых марок» без указания фразы «или Эквивалент»</a:t>
            </a:r>
          </a:p>
          <a:p>
            <a:r>
              <a:rPr lang="ru-RU" sz="4000" dirty="0" smtClean="0"/>
              <a:t>В связи с этим такая информация будет необходима на этапе планирования:</a:t>
            </a:r>
          </a:p>
          <a:p>
            <a:pPr lvl="1"/>
            <a:r>
              <a:rPr lang="ru-RU" sz="4000" dirty="0" smtClean="0"/>
              <a:t>Перечень товаров;</a:t>
            </a:r>
          </a:p>
          <a:p>
            <a:pPr lvl="1"/>
            <a:r>
              <a:rPr lang="ru-RU" sz="4000" dirty="0" smtClean="0"/>
              <a:t>Краткое описание, в соответствии с ГОСТ/ТР</a:t>
            </a:r>
          </a:p>
          <a:p>
            <a:pPr lvl="1"/>
            <a:r>
              <a:rPr lang="ru-RU" sz="4000" dirty="0" smtClean="0"/>
              <a:t>НМЦ каждой позиции</a:t>
            </a:r>
          </a:p>
          <a:p>
            <a:r>
              <a:rPr lang="ru-RU" sz="4000" dirty="0" smtClean="0"/>
              <a:t>КОДЫ ОКПД2 каждой позиции закупки</a:t>
            </a:r>
            <a:endParaRPr lang="ru-RU" sz="4000" dirty="0"/>
          </a:p>
          <a:p>
            <a:pPr lvl="1"/>
            <a:r>
              <a:rPr lang="ru-RU" sz="4000" dirty="0" smtClean="0"/>
              <a:t>Такая информация </a:t>
            </a:r>
            <a:r>
              <a:rPr lang="ru-RU" sz="4000" b="1" dirty="0" smtClean="0"/>
              <a:t>не может </a:t>
            </a:r>
            <a:r>
              <a:rPr lang="ru-RU" sz="4000" dirty="0" smtClean="0"/>
              <a:t>противоречить информации которая будет подана в составе </a:t>
            </a:r>
            <a:r>
              <a:rPr lang="ru-RU" sz="4000" b="1" dirty="0" smtClean="0"/>
              <a:t>извещения и документации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2685207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2792</Words>
  <Application>Microsoft Office PowerPoint</Application>
  <PresentationFormat>Произвольный</PresentationFormat>
  <Paragraphs>421</Paragraphs>
  <Slides>44</Slides>
  <Notes>23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White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scilpi</cp:lastModifiedBy>
  <cp:revision>140</cp:revision>
  <cp:lastPrinted>2018-12-21T10:16:02Z</cp:lastPrinted>
  <dcterms:modified xsi:type="dcterms:W3CDTF">2018-12-25T14:02:26Z</dcterms:modified>
</cp:coreProperties>
</file>