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2" r:id="rId2"/>
    <p:sldId id="336" r:id="rId3"/>
    <p:sldId id="342" r:id="rId4"/>
    <p:sldId id="338" r:id="rId5"/>
    <p:sldId id="341" r:id="rId6"/>
    <p:sldId id="339" r:id="rId7"/>
    <p:sldId id="343" r:id="rId8"/>
    <p:sldId id="321" r:id="rId9"/>
    <p:sldId id="322" r:id="rId10"/>
    <p:sldId id="323" r:id="rId11"/>
    <p:sldId id="330" r:id="rId12"/>
    <p:sldId id="309" r:id="rId13"/>
    <p:sldId id="344" r:id="rId14"/>
    <p:sldId id="332" r:id="rId15"/>
    <p:sldId id="331" r:id="rId16"/>
    <p:sldId id="335" r:id="rId17"/>
    <p:sldId id="334" r:id="rId18"/>
    <p:sldId id="333" r:id="rId19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Cyr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Cyr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Cyr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Cyr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Cyr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Cyr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Cyr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Cyr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Cyr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FFFFCC"/>
    <a:srgbClr val="FFFFFF"/>
    <a:srgbClr val="CCECFF"/>
    <a:srgbClr val="CCFFFF"/>
    <a:srgbClr val="FF99FF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40" autoAdjust="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Cyr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Cyr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Cyr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2FCE2AC-3625-40BF-A034-684A650DB2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0990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Cyr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Cyr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32363" cy="36988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Cyr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9A8D1C-427B-458A-9D0B-6A60176A11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06839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686C8-8083-463F-B1F3-0564EAC579B4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93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07E39-CD14-4A49-AAB4-A8991C05E298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581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3EC55-673B-42CC-8FCC-CC9929DA0E13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216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E1631-7756-4E3D-9CF4-8C104B4DC78E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34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68C10-FF0A-468E-ADFF-B9720698B630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768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7AF57-9524-460F-9587-088CBF3B39C0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31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D4EA0-2EEB-4065-890C-641B813F1905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07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95BB1-A15C-4687-917E-66D5F75B09F8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026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679DE-9C1F-465E-8003-17F1B496B50D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637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AEEEF-B452-4E6F-891F-8E01CC5CED89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F459E-24F8-4D60-BEEC-27CF6B2A02EB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61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09ACB-C057-4B7A-9277-8F8FCDF7FCEA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23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78D7D-D620-4600-B7BF-69ED8E0AEC41}" type="slidenum">
              <a:rPr lang="ru-RU" altLang="ru-RU"/>
              <a:pPr>
                <a:defRPr/>
              </a:pPr>
              <a:t>‹#›</a:t>
            </a:fld>
            <a:endParaRPr lang="ru-RU" altLang="ru-RU">
              <a:latin typeface="Arial Cyr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58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Click to edit Master text styles</a:t>
            </a:r>
          </a:p>
          <a:p>
            <a:pPr lvl="1"/>
            <a:r>
              <a:rPr lang="ru-RU" altLang="ru-RU" smtClean="0"/>
              <a:t>Second level</a:t>
            </a:r>
          </a:p>
          <a:p>
            <a:pPr lvl="2"/>
            <a:r>
              <a:rPr lang="ru-RU" altLang="ru-RU" smtClean="0"/>
              <a:t>Third level</a:t>
            </a:r>
          </a:p>
          <a:p>
            <a:pPr lvl="3"/>
            <a:r>
              <a:rPr lang="ru-RU" altLang="ru-RU" smtClean="0"/>
              <a:t>Fourth level</a:t>
            </a:r>
          </a:p>
          <a:p>
            <a:pPr lvl="4"/>
            <a:r>
              <a:rPr lang="ru-RU" altLang="ru-R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 Cyr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 Cyr" charset="-5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100DA88-2AAE-4B8D-B4AE-F569CF0300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  <p:sldLayoutId id="2147483998" r:id="rId12"/>
    <p:sldLayoutId id="214748399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8450" y="836613"/>
            <a:ext cx="8532813" cy="2879725"/>
          </a:xfrm>
        </p:spPr>
        <p:txBody>
          <a:bodyPr/>
          <a:lstStyle/>
          <a:p>
            <a:pPr eaLnBrk="1" hangingPunct="1"/>
            <a:r>
              <a:rPr lang="ru-RU" altLang="ru-RU" sz="4000" b="1" dirty="0" smtClean="0"/>
              <a:t>Отчет председателя </a:t>
            </a:r>
            <a:r>
              <a:rPr lang="ru-RU" altLang="ru-RU" sz="4000" b="1" dirty="0" smtClean="0"/>
              <a:t>МОО-ППО </a:t>
            </a:r>
            <a:r>
              <a:rPr lang="ru-RU" altLang="ru-RU" sz="4000" b="1" dirty="0" smtClean="0"/>
              <a:t>ФИАН за 2016 – 2021 годы</a:t>
            </a:r>
            <a:r>
              <a:rPr lang="en-US" altLang="ru-RU" sz="4000" b="1" dirty="0" smtClean="0"/>
              <a:t>:</a:t>
            </a:r>
            <a:br>
              <a:rPr lang="en-US" altLang="ru-RU" sz="4000" b="1" dirty="0" smtClean="0"/>
            </a:br>
            <a:endParaRPr lang="ru-RU" altLang="ru-RU" sz="4000" b="1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4013" y="3427413"/>
            <a:ext cx="8789987" cy="577850"/>
          </a:xfrm>
        </p:spPr>
        <p:txBody>
          <a:bodyPr/>
          <a:lstStyle/>
          <a:p>
            <a:pPr eaLnBrk="1" hangingPunct="1"/>
            <a:r>
              <a:rPr lang="ru-RU" altLang="ru-RU" sz="2800" i="1" smtClean="0"/>
              <a:t>Евгений Онищенко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79388" y="5778500"/>
            <a:ext cx="86423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ru-RU" altLang="ru-RU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79388" y="5732463"/>
            <a:ext cx="8820150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ja-JP" sz="2400" b="1">
                <a:latin typeface="Arial Cyr" panose="020B0604020202020204" pitchFamily="34" charset="0"/>
              </a:rPr>
              <a:t>Отчетно-выборная конференция МОО-ППО ФИАН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ja-JP" sz="2400" b="1">
                <a:latin typeface="Arial Cyr" panose="020B0604020202020204" pitchFamily="34" charset="0"/>
              </a:rPr>
              <a:t>2 июня 2021 года</a:t>
            </a:r>
            <a:endParaRPr lang="ru-RU" altLang="ru-RU" sz="2400" b="1">
              <a:latin typeface="Arial Cyr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382000" cy="792162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Мы добились успеха!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85225" cy="547211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400" dirty="0" smtClean="0"/>
              <a:t>Расходы </a:t>
            </a:r>
            <a:r>
              <a:rPr lang="ru-RU" sz="2400" dirty="0"/>
              <a:t>на фундаментальные исследования в 2018 году </a:t>
            </a:r>
            <a:r>
              <a:rPr lang="ru-RU" sz="2400" dirty="0" smtClean="0"/>
              <a:t>увеличены </a:t>
            </a:r>
            <a:r>
              <a:rPr lang="ru-RU" sz="2400" dirty="0"/>
              <a:t>по сравнению с 2017 годом на </a:t>
            </a:r>
            <a:r>
              <a:rPr lang="ru-RU" sz="2400" dirty="0" smtClean="0"/>
              <a:t>30 </a:t>
            </a:r>
            <a:r>
              <a:rPr lang="ru-RU" sz="2400" dirty="0"/>
              <a:t>млрд руб. – до </a:t>
            </a:r>
            <a:r>
              <a:rPr lang="ru-RU" sz="2400" dirty="0" smtClean="0"/>
              <a:t>150 </a:t>
            </a:r>
            <a:r>
              <a:rPr lang="ru-RU" sz="2400" dirty="0"/>
              <a:t>млрд руб., </a:t>
            </a:r>
            <a:r>
              <a:rPr lang="ru-RU" sz="2400" dirty="0" smtClean="0"/>
              <a:t>на повышение зарплат </a:t>
            </a:r>
            <a:r>
              <a:rPr lang="ru-RU" sz="2400" dirty="0"/>
              <a:t>научных сотрудников </a:t>
            </a:r>
            <a:r>
              <a:rPr lang="ru-RU" sz="2400" dirty="0" smtClean="0"/>
              <a:t>было </a:t>
            </a:r>
            <a:r>
              <a:rPr lang="ru-RU" sz="2400" dirty="0"/>
              <a:t>выделено более 20 млрд руб. в дополнение к </a:t>
            </a:r>
            <a:r>
              <a:rPr lang="ru-RU" sz="2400" dirty="0" smtClean="0"/>
              <a:t>запланированному ранее, бюджет </a:t>
            </a:r>
            <a:r>
              <a:rPr lang="ru-RU" sz="2400" dirty="0"/>
              <a:t>РФФИ вырос почти вдвое — с 11,6 до 21,1 млрд руб. </a:t>
            </a:r>
            <a:endParaRPr lang="ru-RU" sz="2400" dirty="0" smtClean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sz="2400" dirty="0" smtClean="0"/>
              <a:t>Нет возможности подробно объяснить, что резкое увеличение бюджетного финансирования фундаментальной науки действительно с акциями профсоюза, по горячим следам об этом было рассказано в статье </a:t>
            </a:r>
            <a:r>
              <a:rPr lang="ru-RU" sz="2400" dirty="0"/>
              <a:t>«Да, мы можем» </a:t>
            </a:r>
            <a:r>
              <a:rPr lang="ru-RU" sz="2400" dirty="0" smtClean="0"/>
              <a:t>в «Троицком варианте» -</a:t>
            </a:r>
            <a:r>
              <a:rPr lang="en-US" sz="2400" dirty="0"/>
              <a:t>https://trv-science.ru/2017/10/da-my-mozhem/</a:t>
            </a:r>
            <a:endParaRPr lang="ru-RU" sz="2400" dirty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sz="2400" b="1" dirty="0" smtClean="0"/>
              <a:t>УДАЛОСЬ ПРЕДОТВРАТИТЬ МАССОВЫЕ СОКРАЩЕНИЯ!</a:t>
            </a:r>
            <a:endParaRPr lang="ru-RU" sz="2400" b="1" dirty="0"/>
          </a:p>
          <a:p>
            <a:pPr marL="0" algn="just" eaLnBrk="1" hangingPunct="1">
              <a:spcBef>
                <a:spcPts val="0"/>
              </a:spcBef>
              <a:buFontTx/>
              <a:buNone/>
              <a:defRPr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496300" cy="1079500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ЖСК в Москве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363" y="1484313"/>
            <a:ext cx="8858250" cy="5040312"/>
          </a:xfrm>
        </p:spPr>
        <p:txBody>
          <a:bodyPr/>
          <a:lstStyle/>
          <a:p>
            <a:pPr algn="just"/>
            <a:r>
              <a:rPr lang="ru-RU" altLang="ru-RU" sz="2000" smtClean="0"/>
              <a:t>В феврале 2019 года профком поддержал инициативу ряда коллег о создании Жилищно-строительных кооперативов (ЖСК) с господдержкой для сотрудников академических институтов. При участии председателя профкома ФИАН создана инициативная группа представителей академических институтов, при поддержке Профсоюза работников РАН добивающаяся организации ЖСК в Москве. </a:t>
            </a:r>
          </a:p>
          <a:p>
            <a:pPr algn="just"/>
            <a:r>
              <a:rPr lang="ru-RU" altLang="ru-RU" sz="2000" smtClean="0"/>
              <a:t>Проведено более 20 заседаний инициативной группы по ЖСК и сформированной ей рабочей группы, подготовлено множество обращений в Минобрнауки России, Российскую академию наук, иные организации. </a:t>
            </a:r>
          </a:p>
          <a:p>
            <a:pPr algn="just"/>
            <a:r>
              <a:rPr lang="ru-RU" altLang="ru-RU" sz="2000" smtClean="0"/>
              <a:t>Результат пока скромный</a:t>
            </a:r>
            <a:r>
              <a:rPr lang="en-US" altLang="ru-RU" sz="2000" smtClean="0"/>
              <a:t>: </a:t>
            </a:r>
            <a:r>
              <a:rPr lang="ru-RU" altLang="ru-RU" sz="2000" smtClean="0"/>
              <a:t>идет работа по организации ЖСК в Троицке, в «старой Москве»</a:t>
            </a:r>
            <a:r>
              <a:rPr lang="en-US" altLang="ru-RU" sz="2000" smtClean="0"/>
              <a:t> </a:t>
            </a:r>
            <a:r>
              <a:rPr lang="ru-RU" altLang="ru-RU" sz="2000" smtClean="0"/>
              <a:t>ни Минобрнауки, ни РАН не горят желанием предоставлять участки для организации ЖСК для работников академических институтов. Но работа продолжается.</a:t>
            </a:r>
          </a:p>
          <a:p>
            <a:pPr algn="just"/>
            <a:endParaRPr lang="ru-RU" altLang="ru-RU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88913"/>
            <a:ext cx="8830121" cy="647799"/>
          </a:xfrm>
        </p:spPr>
        <p:txBody>
          <a:bodyPr/>
          <a:lstStyle/>
          <a:p>
            <a:pPr eaLnBrk="1" hangingPunct="1"/>
            <a:r>
              <a:rPr lang="ru-RU" altLang="ru-RU" sz="3600" dirty="0" smtClean="0"/>
              <a:t> Деятельность профкома разнопланова</a:t>
            </a:r>
            <a:endParaRPr lang="ru-RU" altLang="ru-RU" sz="3600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496300" cy="547211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altLang="ru-RU" sz="2200" b="1" smtClean="0">
                <a:solidFill>
                  <a:srgbClr val="FF0000"/>
                </a:solidFill>
              </a:rPr>
              <a:t>В </a:t>
            </a:r>
            <a:r>
              <a:rPr lang="ru-RU" altLang="ru-RU" sz="2300" b="1" smtClean="0">
                <a:solidFill>
                  <a:srgbClr val="FF0000"/>
                </a:solidFill>
              </a:rPr>
              <a:t>2019 году профком сформулировал свою позицию</a:t>
            </a:r>
            <a:r>
              <a:rPr lang="en-US" altLang="ru-RU" sz="2300" b="1" smtClean="0">
                <a:solidFill>
                  <a:srgbClr val="FF0000"/>
                </a:solidFill>
              </a:rPr>
              <a:t>:</a:t>
            </a:r>
            <a:r>
              <a:rPr lang="ru-RU" altLang="ru-RU" sz="2300" b="1" smtClean="0">
                <a:solidFill>
                  <a:srgbClr val="FF0000"/>
                </a:solidFill>
              </a:rPr>
              <a:t> при переводе работающих по бессрочным трудовым договорам научных сотрудников с одной должности на другую не должен происходить переход на срочные договоры. Дирекция прислушалась к мнению профсоюза</a:t>
            </a:r>
            <a:r>
              <a:rPr lang="en-US" altLang="ru-RU" sz="2300" b="1" smtClean="0">
                <a:solidFill>
                  <a:srgbClr val="FF0000"/>
                </a:solidFill>
              </a:rPr>
              <a:t>: </a:t>
            </a:r>
            <a:r>
              <a:rPr lang="ru-RU" altLang="ru-RU" sz="2300" b="1" i="1" u="sng" smtClean="0">
                <a:solidFill>
                  <a:srgbClr val="FF0000"/>
                </a:solidFill>
              </a:rPr>
              <a:t>в подавляющем большинстве случаев так и происходит</a:t>
            </a:r>
            <a:r>
              <a:rPr lang="ru-RU" altLang="ru-RU" sz="2300" b="1" smtClean="0">
                <a:solidFill>
                  <a:srgbClr val="FF0000"/>
                </a:solidFill>
              </a:rPr>
              <a:t>!</a:t>
            </a:r>
            <a:endParaRPr lang="en-US" altLang="ru-RU" sz="2300" smtClean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300" b="1" smtClean="0">
                <a:solidFill>
                  <a:srgbClr val="00B050"/>
                </a:solidFill>
              </a:rPr>
              <a:t>В 2019 году возобновлено проведение экскурсий, проведены экскурсии в Ростов Великий (19.10.2019), Новый Иерусалим (14.03.2020) и Тверь (17.04.2021).</a:t>
            </a:r>
            <a:r>
              <a:rPr lang="en-US" altLang="ru-RU" sz="2300" b="1" smtClean="0">
                <a:solidFill>
                  <a:srgbClr val="00B050"/>
                </a:solidFill>
              </a:rPr>
              <a:t> </a:t>
            </a:r>
            <a:endParaRPr lang="ru-RU" altLang="ru-RU" sz="2300" b="1" smtClean="0">
              <a:solidFill>
                <a:srgbClr val="00B05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300" b="1" smtClean="0">
                <a:solidFill>
                  <a:srgbClr val="3366FF"/>
                </a:solidFill>
              </a:rPr>
              <a:t>В 2020 году для членов профсоюза закуплено 15000 одноразовых защитных медицинских масок.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300" b="1" smtClean="0"/>
              <a:t>В 2020 году серьезно переработан проект Положения о Комиссии по этике, в частности, кардинально изменены принципы ее формирования.</a:t>
            </a:r>
          </a:p>
          <a:p>
            <a:pPr algn="just" eaLnBrk="1" hangingPunct="1">
              <a:lnSpc>
                <a:spcPct val="90000"/>
              </a:lnSpc>
            </a:pPr>
            <a:endParaRPr lang="ru-RU" altLang="ru-RU" sz="2400" b="1" smtClean="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353300" cy="791815"/>
          </a:xfrm>
        </p:spPr>
        <p:txBody>
          <a:bodyPr/>
          <a:lstStyle/>
          <a:p>
            <a:pPr eaLnBrk="1" hangingPunct="1"/>
            <a:r>
              <a:rPr lang="ru-RU" altLang="ru-RU" sz="4000" b="1" dirty="0" smtClean="0"/>
              <a:t>Вывод</a:t>
            </a:r>
            <a:endParaRPr lang="ru-RU" altLang="ru-RU" sz="4000" b="1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479" y="1124744"/>
            <a:ext cx="8712968" cy="5185047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2800" b="1" dirty="0" smtClean="0"/>
              <a:t>Наряду с хорошо известными направлениями деятельности – оказание материальной помощи, организация детского Новогоднего праздника – </a:t>
            </a:r>
            <a:r>
              <a:rPr lang="ru-RU" altLang="ru-RU" sz="2800" b="1" dirty="0" smtClean="0"/>
              <a:t>Местная общественная организация – первичная профсоюзная организация Физического института им. </a:t>
            </a:r>
            <a:r>
              <a:rPr lang="ru-RU" altLang="ru-RU" sz="2800" b="1" dirty="0" err="1" smtClean="0"/>
              <a:t>П.Н.Лебедева</a:t>
            </a:r>
            <a:r>
              <a:rPr lang="ru-RU" altLang="ru-RU" sz="2800" b="1" dirty="0" smtClean="0"/>
              <a:t> РАН (МОО-ППО РАН) – ведет большой объем работы по целому ряду других направлений. Основными целями профсоюзной организации являются защита интересов сотрудников ФИАН и забота об увеличении их заработной платы.  </a:t>
            </a:r>
            <a:endParaRPr lang="ru-RU" altLang="ru-RU" sz="2800" b="1" dirty="0" smtClean="0"/>
          </a:p>
          <a:p>
            <a:pPr algn="just"/>
            <a:endParaRPr lang="ru-RU" alt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95734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640763" cy="896937"/>
          </a:xfrm>
        </p:spPr>
        <p:txBody>
          <a:bodyPr/>
          <a:lstStyle/>
          <a:p>
            <a:pPr eaLnBrk="1" hangingPunct="1"/>
            <a:r>
              <a:rPr lang="ru-RU" altLang="ru-RU" sz="3600" dirty="0" smtClean="0"/>
              <a:t>Состав </a:t>
            </a:r>
            <a:r>
              <a:rPr lang="ru-RU" altLang="ru-RU" sz="3600" dirty="0" smtClean="0"/>
              <a:t>Профкома </a:t>
            </a:r>
            <a:r>
              <a:rPr lang="ru-RU" altLang="ru-RU" sz="3600" dirty="0" smtClean="0"/>
              <a:t>МОО-ППО ФИАН </a:t>
            </a:r>
            <a:br>
              <a:rPr lang="ru-RU" altLang="ru-RU" sz="3600" dirty="0" smtClean="0"/>
            </a:br>
            <a:r>
              <a:rPr lang="ru-RU" altLang="ru-RU" sz="3600" dirty="0" smtClean="0"/>
              <a:t>на </a:t>
            </a:r>
            <a:r>
              <a:rPr lang="ru-RU" altLang="ru-RU" sz="3600" dirty="0" smtClean="0"/>
              <a:t>2021 -2026 гг.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496300" cy="46799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/>
              <a:t>Онищенко Евгений </a:t>
            </a:r>
            <a:r>
              <a:rPr lang="ru-RU" altLang="ru-RU" sz="1800" b="1" dirty="0" smtClean="0"/>
              <a:t>Евгеньевич,</a:t>
            </a:r>
            <a:r>
              <a:rPr lang="ru-RU" altLang="ru-RU" sz="1800" dirty="0" smtClean="0"/>
              <a:t> </a:t>
            </a:r>
            <a:r>
              <a:rPr lang="ru-RU" altLang="ru-RU" sz="1800" b="1" dirty="0"/>
              <a:t>председатель </a:t>
            </a:r>
            <a:r>
              <a:rPr lang="ru-RU" altLang="ru-RU" sz="1800" b="1" dirty="0" smtClean="0"/>
              <a:t>МОО-ППО ФИАН</a:t>
            </a:r>
            <a:endParaRPr lang="ru-RU" altLang="ru-RU" sz="1800" b="1" dirty="0" smtClean="0"/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smtClean="0"/>
              <a:t>Алексеев </a:t>
            </a:r>
            <a:r>
              <a:rPr lang="ru-RU" altLang="ru-RU" sz="1800" b="1" dirty="0" smtClean="0"/>
              <a:t>Владимир Иванович</a:t>
            </a:r>
            <a:r>
              <a:rPr lang="ru-RU" altLang="ru-RU" sz="1800" dirty="0" smtClean="0"/>
              <a:t> (ОЯИ ТОП)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smtClean="0"/>
              <a:t>Дронова Ольга Борисовна </a:t>
            </a:r>
            <a:r>
              <a:rPr lang="ru-RU" altLang="ru-RU" sz="1800" dirty="0" smtClean="0"/>
              <a:t>(АКЦ)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smtClean="0"/>
              <a:t>Земсков Константин Иванович </a:t>
            </a:r>
            <a:r>
              <a:rPr lang="ru-RU" altLang="ru-RU" sz="1800" dirty="0" smtClean="0"/>
              <a:t>(ОО)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smtClean="0"/>
              <a:t>Ионина Нина Анатольевна</a:t>
            </a:r>
            <a:r>
              <a:rPr lang="ru-RU" altLang="ru-RU" sz="1800" dirty="0" smtClean="0"/>
              <a:t>, ответственный за вопросы охраны труда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err="1" smtClean="0"/>
              <a:t>Климачев</a:t>
            </a:r>
            <a:r>
              <a:rPr lang="ru-RU" altLang="ru-RU" sz="1800" b="1" dirty="0" smtClean="0"/>
              <a:t> Юрий Михайлович</a:t>
            </a:r>
            <a:r>
              <a:rPr lang="ru-RU" altLang="ru-RU" sz="1800" dirty="0" smtClean="0"/>
              <a:t> (ОКРФ)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smtClean="0"/>
              <a:t>Плугарь </a:t>
            </a:r>
            <a:r>
              <a:rPr lang="ru-RU" altLang="ru-RU" sz="1800" b="1" dirty="0" smtClean="0"/>
              <a:t>Галина Ивановна </a:t>
            </a:r>
            <a:r>
              <a:rPr lang="ru-RU" altLang="ru-RU" sz="1800" dirty="0" smtClean="0"/>
              <a:t> (ДНС</a:t>
            </a:r>
            <a:r>
              <a:rPr lang="ru-RU" altLang="ru-RU" sz="1800" dirty="0" smtClean="0"/>
              <a:t>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err="1" smtClean="0"/>
              <a:t>Полухина</a:t>
            </a:r>
            <a:r>
              <a:rPr lang="ru-RU" altLang="ru-RU" sz="1800" b="1" dirty="0" smtClean="0"/>
              <a:t> Наталья Геннадьевна </a:t>
            </a:r>
            <a:r>
              <a:rPr lang="ru-RU" altLang="ru-RU" sz="1800" dirty="0" smtClean="0"/>
              <a:t>(ОЯФА)</a:t>
            </a:r>
            <a:endParaRPr lang="ru-RU" altLang="ru-RU" sz="1800" dirty="0" smtClean="0"/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smtClean="0"/>
              <a:t>Савинов Сергей Александрович</a:t>
            </a:r>
            <a:r>
              <a:rPr lang="ru-RU" altLang="ru-RU" sz="1800" dirty="0" smtClean="0"/>
              <a:t> (ОФТТ)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smtClean="0"/>
              <a:t>Спицына Ольга Николаевна </a:t>
            </a:r>
            <a:r>
              <a:rPr lang="ru-RU" altLang="ru-RU" sz="1800" dirty="0" smtClean="0"/>
              <a:t>(ОТФ)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smtClean="0"/>
              <a:t>Строганова Лидия Юрьевна </a:t>
            </a:r>
            <a:r>
              <a:rPr lang="ru-RU" altLang="ru-RU" sz="1800" dirty="0" smtClean="0"/>
              <a:t>(Общие службы)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err="1" smtClean="0"/>
              <a:t>Субаев</a:t>
            </a:r>
            <a:r>
              <a:rPr lang="ru-RU" altLang="ru-RU" sz="1800" b="1" dirty="0" smtClean="0"/>
              <a:t> </a:t>
            </a:r>
            <a:r>
              <a:rPr lang="ru-RU" altLang="ru-RU" sz="1800" b="1" dirty="0" err="1" smtClean="0"/>
              <a:t>Ильнур</a:t>
            </a:r>
            <a:r>
              <a:rPr lang="ru-RU" altLang="ru-RU" sz="1800" b="1" dirty="0" smtClean="0"/>
              <a:t> </a:t>
            </a:r>
            <a:r>
              <a:rPr lang="ru-RU" altLang="ru-RU" sz="1800" b="1" dirty="0" err="1" smtClean="0"/>
              <a:t>Асфалевич</a:t>
            </a:r>
            <a:r>
              <a:rPr lang="ru-RU" altLang="ru-RU" sz="1800" b="1" dirty="0" smtClean="0"/>
              <a:t> </a:t>
            </a:r>
            <a:r>
              <a:rPr lang="ru-RU" altLang="ru-RU" sz="1800" dirty="0" smtClean="0"/>
              <a:t>(ПРАО АКЦ)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smtClean="0"/>
              <a:t>Топчиев Николай Петрович</a:t>
            </a:r>
            <a:r>
              <a:rPr lang="ru-RU" altLang="ru-RU" sz="1800" dirty="0" smtClean="0"/>
              <a:t> (ОЯФА)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1800" b="1" dirty="0" err="1" smtClean="0"/>
              <a:t>Тасмагулов</a:t>
            </a:r>
            <a:r>
              <a:rPr lang="ru-RU" altLang="ru-RU" sz="1800" b="1" dirty="0" smtClean="0"/>
              <a:t> </a:t>
            </a:r>
            <a:r>
              <a:rPr lang="ru-RU" altLang="ru-RU" sz="1800" b="1" dirty="0" err="1" smtClean="0"/>
              <a:t>Ильдус</a:t>
            </a:r>
            <a:r>
              <a:rPr lang="ru-RU" altLang="ru-RU" sz="1800" b="1" dirty="0" smtClean="0"/>
              <a:t> </a:t>
            </a:r>
            <a:r>
              <a:rPr lang="ru-RU" altLang="ru-RU" sz="1800" b="1" dirty="0" err="1" smtClean="0"/>
              <a:t>Данисович</a:t>
            </a:r>
            <a:r>
              <a:rPr lang="ru-RU" altLang="ru-RU" sz="1800" dirty="0" smtClean="0"/>
              <a:t> (КРФ ТОП)</a:t>
            </a:r>
          </a:p>
          <a:p>
            <a:pPr algn="just" eaLnBrk="1" hangingPunct="1">
              <a:lnSpc>
                <a:spcPct val="90000"/>
              </a:lnSpc>
            </a:pPr>
            <a:endParaRPr lang="ru-RU" alt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69875" y="260350"/>
            <a:ext cx="8874125" cy="1052513"/>
          </a:xfrm>
        </p:spPr>
        <p:txBody>
          <a:bodyPr/>
          <a:lstStyle/>
          <a:p>
            <a:pPr eaLnBrk="1" hangingPunct="1"/>
            <a:r>
              <a:rPr lang="ru-RU" altLang="ru-RU" sz="3600" dirty="0" smtClean="0"/>
              <a:t>Состав </a:t>
            </a:r>
            <a:r>
              <a:rPr lang="ru-RU" altLang="ru-RU" sz="3600" dirty="0" smtClean="0"/>
              <a:t>Ревизионной </a:t>
            </a:r>
            <a:r>
              <a:rPr lang="ru-RU" altLang="ru-RU" sz="3600" dirty="0" smtClean="0"/>
              <a:t>комиссии</a:t>
            </a:r>
            <a:br>
              <a:rPr lang="ru-RU" altLang="ru-RU" sz="3600" dirty="0" smtClean="0"/>
            </a:br>
            <a:r>
              <a:rPr lang="ru-RU" altLang="ru-RU" sz="3600" dirty="0" smtClean="0"/>
              <a:t>МОО-ППО ФИАН </a:t>
            </a:r>
            <a:r>
              <a:rPr lang="ru-RU" altLang="ru-RU" sz="3600" dirty="0" smtClean="0"/>
              <a:t>в 2021 -2026 гг.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205038"/>
            <a:ext cx="8064500" cy="2736850"/>
          </a:xfrm>
        </p:spPr>
        <p:txBody>
          <a:bodyPr/>
          <a:lstStyle/>
          <a:p>
            <a:endParaRPr lang="ru-RU" altLang="ru-RU" sz="2800" b="1" smtClean="0"/>
          </a:p>
          <a:p>
            <a:r>
              <a:rPr lang="ru-RU" altLang="ru-RU" sz="2800" b="1" smtClean="0"/>
              <a:t>Заярная Ирина Сергеевна (ОЯФА)</a:t>
            </a:r>
            <a:endParaRPr lang="ru-RU" altLang="ru-RU" sz="2800" smtClean="0"/>
          </a:p>
          <a:p>
            <a:r>
              <a:rPr lang="ru-RU" altLang="ru-RU" sz="2800" b="1" smtClean="0"/>
              <a:t>Пручкина Анна Артемовна (ОФТТ)</a:t>
            </a:r>
            <a:endParaRPr lang="ru-RU" altLang="ru-RU" sz="2800" smtClean="0"/>
          </a:p>
          <a:p>
            <a:r>
              <a:rPr lang="ru-RU" altLang="ru-RU" sz="2800" b="1" smtClean="0"/>
              <a:t>Соколова Любовь Алексеевна (ОКРФ</a:t>
            </a:r>
            <a:r>
              <a:rPr lang="ru-RU" altLang="ru-RU" sz="2800" smtClean="0">
                <a:cs typeface="Times New Roman" panose="02020603050405020304" pitchFamily="18" charset="0"/>
              </a:rPr>
              <a:t>)</a:t>
            </a:r>
            <a:endParaRPr lang="ru-RU" altLang="ru-RU" sz="2800" b="1" i="1" smtClean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ru-RU" altLang="ru-RU" sz="1800" i="1" smtClean="0"/>
          </a:p>
          <a:p>
            <a:pPr algn="just" eaLnBrk="1" hangingPunct="1">
              <a:lnSpc>
                <a:spcPct val="90000"/>
              </a:lnSpc>
            </a:pPr>
            <a:endParaRPr lang="ru-RU" altLang="ru-RU" sz="1800" i="1" smtClean="0"/>
          </a:p>
          <a:p>
            <a:pPr algn="just" eaLnBrk="1" hangingPunct="1">
              <a:lnSpc>
                <a:spcPct val="90000"/>
              </a:lnSpc>
            </a:pPr>
            <a:endParaRPr lang="ru-RU" altLang="ru-RU" sz="1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713788" cy="1584325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Представители МОО-ППО ФИАН в Комиссии по трудовым спорам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420938"/>
            <a:ext cx="8316912" cy="33115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altLang="ru-RU" sz="2800" b="1" smtClean="0"/>
              <a:t>Алексеев Владимир Иванович</a:t>
            </a:r>
            <a:r>
              <a:rPr lang="ru-RU" altLang="ru-RU" sz="2800" smtClean="0"/>
              <a:t> (ТОП)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b="1" smtClean="0"/>
              <a:t>Митягин Юрий Анатольевич</a:t>
            </a:r>
            <a:r>
              <a:rPr lang="ru-RU" altLang="ru-RU" sz="2800" smtClean="0"/>
              <a:t> (ОФТТ)</a:t>
            </a:r>
          </a:p>
          <a:p>
            <a:r>
              <a:rPr lang="ru-RU" altLang="ru-RU" sz="2800" b="1" smtClean="0"/>
              <a:t>Пятовский Сергей Евгеньевич </a:t>
            </a:r>
            <a:r>
              <a:rPr lang="ru-RU" altLang="ru-RU" sz="2800" smtClean="0"/>
              <a:t>(ОЯФА)</a:t>
            </a:r>
          </a:p>
          <a:p>
            <a:r>
              <a:rPr lang="ru-RU" altLang="ru-RU" sz="2800" b="1" smtClean="0"/>
              <a:t>Селезнев Леонид Владимирович </a:t>
            </a:r>
            <a:r>
              <a:rPr lang="ru-RU" altLang="ru-RU" sz="2800" smtClean="0"/>
              <a:t>(ОКРФ)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713788" cy="1584325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Представители МОО-ППО ФИАН в Комитете по охране труда и технике безопасности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420938"/>
            <a:ext cx="8316912" cy="33115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altLang="ru-RU" sz="2800" b="1" dirty="0" err="1" smtClean="0"/>
              <a:t>Багуля</a:t>
            </a:r>
            <a:r>
              <a:rPr lang="ru-RU" altLang="ru-RU" sz="2800" b="1" dirty="0" smtClean="0"/>
              <a:t> Александр Васильевич</a:t>
            </a:r>
            <a:r>
              <a:rPr lang="ru-RU" altLang="ru-RU" sz="2800" dirty="0" smtClean="0"/>
              <a:t> (ОЯФА)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b="1" dirty="0" smtClean="0"/>
              <a:t>Ионина Нина Анатольевна</a:t>
            </a:r>
            <a:r>
              <a:rPr lang="ru-RU" altLang="ru-RU" sz="2800" dirty="0" smtClean="0"/>
              <a:t>, ответственный за вопросы охраны труда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b="1" dirty="0" err="1" smtClean="0"/>
              <a:t>Климачев</a:t>
            </a:r>
            <a:r>
              <a:rPr lang="ru-RU" altLang="ru-RU" sz="2800" b="1" dirty="0" smtClean="0"/>
              <a:t> Юрий Михайлович </a:t>
            </a:r>
            <a:r>
              <a:rPr lang="ru-RU" altLang="ru-RU" sz="2800" dirty="0" smtClean="0"/>
              <a:t>(ОКРФ)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b="1" dirty="0" smtClean="0"/>
              <a:t>Розанов Сергей Борисович</a:t>
            </a:r>
            <a:r>
              <a:rPr lang="ru-RU" altLang="ru-RU" sz="2800" dirty="0" smtClean="0"/>
              <a:t> (ОО)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ru-RU" alt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7963" y="333375"/>
            <a:ext cx="8712200" cy="2159000"/>
          </a:xfrm>
        </p:spPr>
        <p:txBody>
          <a:bodyPr/>
          <a:lstStyle/>
          <a:p>
            <a:r>
              <a:rPr lang="ru-RU" altLang="ru-RU" sz="2800" smtClean="0"/>
              <a:t>Представители МОО-ППО ФИАН в постоянно действующей Комиссии по осуществлению контроля за выполнением коллективного договора и  соглашения по охране труда и технике безопасности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924175"/>
            <a:ext cx="8353425" cy="25209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altLang="ru-RU" sz="2000" b="1" smtClean="0"/>
              <a:t>Ионина Нина Анатольевна</a:t>
            </a:r>
            <a:r>
              <a:rPr lang="ru-RU" altLang="ru-RU" sz="2000" smtClean="0"/>
              <a:t>, ответственный за вопросы охраны труда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000" b="1" smtClean="0"/>
              <a:t>Климачев Юрий Михайлович </a:t>
            </a:r>
            <a:r>
              <a:rPr lang="ru-RU" altLang="ru-RU" sz="2000" smtClean="0"/>
              <a:t>(ОКРФ)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000" b="1" smtClean="0"/>
              <a:t>Онищенко Евгений Евгеньевич</a:t>
            </a:r>
            <a:r>
              <a:rPr lang="ru-RU" altLang="ru-RU" sz="2000" smtClean="0"/>
              <a:t>, ответственный за ведение коллективных переговоров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000" b="1" smtClean="0"/>
              <a:t>Савинов Сергей Александрович </a:t>
            </a:r>
            <a:r>
              <a:rPr lang="ru-RU" altLang="ru-RU" sz="2000" smtClean="0"/>
              <a:t>(ОФТТ)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000" b="1" smtClean="0"/>
              <a:t>Топчиев Николай Петрович </a:t>
            </a:r>
            <a:r>
              <a:rPr lang="ru-RU" altLang="ru-RU" sz="2000" smtClean="0"/>
              <a:t>(ОЯФА)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640763" cy="896938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Куда идут профсоюзные деньги</a:t>
            </a:r>
            <a:r>
              <a:rPr lang="en-US" altLang="ru-RU" sz="3600" smtClean="0"/>
              <a:t>?</a:t>
            </a:r>
            <a:endParaRPr lang="ru-RU" altLang="ru-RU" sz="36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640763" cy="56165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altLang="ru-RU" sz="2400" dirty="0" smtClean="0"/>
              <a:t>В благополучном 2019 году не было пандемии и состоялся</a:t>
            </a:r>
            <a:r>
              <a:rPr lang="en-US" altLang="ru-RU" sz="2400" dirty="0" smtClean="0"/>
              <a:t> </a:t>
            </a:r>
            <a:r>
              <a:rPr lang="ru-RU" altLang="ru-RU" sz="2400" dirty="0" smtClean="0"/>
              <a:t>Новогодний праздник, вот на что шли средства профорганизации</a:t>
            </a:r>
            <a:r>
              <a:rPr lang="en-US" altLang="ru-RU" sz="2400" dirty="0" smtClean="0"/>
              <a:t>:</a:t>
            </a:r>
            <a:r>
              <a:rPr lang="ru-RU" altLang="ru-RU" sz="2400" dirty="0" smtClean="0"/>
              <a:t> 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dirty="0" smtClean="0"/>
              <a:t>1361579 руб. – оплата труда сотрудников МОО-ППО с начислениями</a:t>
            </a:r>
            <a:r>
              <a:rPr lang="en-US" altLang="ru-RU" sz="2400" dirty="0" smtClean="0"/>
              <a:t>;</a:t>
            </a:r>
            <a:r>
              <a:rPr lang="ru-RU" altLang="ru-RU" sz="2400" dirty="0" smtClean="0"/>
              <a:t> </a:t>
            </a:r>
            <a:endParaRPr lang="en-US" altLang="ru-RU" sz="2400" dirty="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dirty="0" smtClean="0"/>
              <a:t>1138341 руб. – отчисления в вышестоящие профсоюзные организации</a:t>
            </a:r>
            <a:r>
              <a:rPr lang="en-US" altLang="ru-RU" sz="2400" dirty="0" smtClean="0"/>
              <a:t>;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dirty="0" smtClean="0"/>
              <a:t>865120 руб. – материальная помощь</a:t>
            </a:r>
            <a:r>
              <a:rPr lang="en-US" altLang="ru-RU" sz="2400" dirty="0" smtClean="0"/>
              <a:t> </a:t>
            </a:r>
            <a:r>
              <a:rPr lang="ru-RU" altLang="ru-RU" sz="2400" dirty="0" smtClean="0"/>
              <a:t>членам профсоюза</a:t>
            </a:r>
            <a:r>
              <a:rPr lang="en-US" altLang="ru-RU" sz="2400" dirty="0" smtClean="0"/>
              <a:t>;</a:t>
            </a:r>
            <a:endParaRPr lang="ru-RU" altLang="ru-RU" sz="2400" dirty="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dirty="0" smtClean="0"/>
              <a:t>816000 руб. – премии членам профсоюза, в </a:t>
            </a:r>
            <a:r>
              <a:rPr lang="ru-RU" altLang="ru-RU" sz="2400" dirty="0" err="1" smtClean="0"/>
              <a:t>т.ч</a:t>
            </a:r>
            <a:r>
              <a:rPr lang="ru-RU" altLang="ru-RU" sz="2400" dirty="0" smtClean="0"/>
              <a:t>. 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i="1" dirty="0" smtClean="0">
                <a:solidFill>
                  <a:srgbClr val="00B050"/>
                </a:solidFill>
              </a:rPr>
              <a:t>385000 </a:t>
            </a:r>
            <a:r>
              <a:rPr lang="ru-RU" altLang="ru-RU" sz="2400" i="1" dirty="0" err="1" smtClean="0">
                <a:solidFill>
                  <a:srgbClr val="00B050"/>
                </a:solidFill>
              </a:rPr>
              <a:t>руб</a:t>
            </a:r>
            <a:r>
              <a:rPr lang="en-US" altLang="ru-RU" sz="2400" i="1" dirty="0" smtClean="0">
                <a:solidFill>
                  <a:srgbClr val="00B050"/>
                </a:solidFill>
              </a:rPr>
              <a:t>. – </a:t>
            </a:r>
            <a:r>
              <a:rPr lang="ru-RU" altLang="ru-RU" sz="2400" i="1" dirty="0" smtClean="0">
                <a:solidFill>
                  <a:srgbClr val="00B050"/>
                </a:solidFill>
              </a:rPr>
              <a:t>премии юбилярам</a:t>
            </a:r>
            <a:r>
              <a:rPr lang="en-US" altLang="ru-RU" sz="2400" i="1" dirty="0" smtClean="0">
                <a:solidFill>
                  <a:srgbClr val="00B050"/>
                </a:solidFill>
              </a:rPr>
              <a:t>;</a:t>
            </a:r>
            <a:endParaRPr lang="ru-RU" altLang="ru-RU" sz="2400" i="1" dirty="0">
              <a:solidFill>
                <a:srgbClr val="00B050"/>
              </a:solidFill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dirty="0" smtClean="0"/>
              <a:t>315562 </a:t>
            </a:r>
            <a:r>
              <a:rPr lang="en-US" altLang="ru-RU" sz="2400" dirty="0" smtClean="0"/>
              <a:t> </a:t>
            </a:r>
            <a:r>
              <a:rPr lang="ru-RU" altLang="ru-RU" sz="2400" dirty="0" smtClean="0"/>
              <a:t>руб. – праздник Новогодней Елки и подарки</a:t>
            </a:r>
            <a:r>
              <a:rPr lang="en-US" altLang="ru-RU" sz="2400" dirty="0" smtClean="0"/>
              <a:t>;</a:t>
            </a:r>
            <a:endParaRPr lang="ru-RU" altLang="ru-RU" sz="2400" dirty="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dirty="0" smtClean="0"/>
              <a:t>137072 руб. – прочие расходы (подписка на газету </a:t>
            </a:r>
            <a:r>
              <a:rPr lang="en-US" altLang="ru-RU" sz="2400" dirty="0" smtClean="0"/>
              <a:t>“</a:t>
            </a:r>
            <a:r>
              <a:rPr lang="ru-RU" altLang="ru-RU" sz="2400" dirty="0" smtClean="0"/>
              <a:t>Поиск</a:t>
            </a:r>
            <a:r>
              <a:rPr lang="en-US" altLang="ru-RU" sz="2400" dirty="0" smtClean="0"/>
              <a:t>”</a:t>
            </a:r>
            <a:r>
              <a:rPr lang="ru-RU" altLang="ru-RU" sz="2400" dirty="0" smtClean="0"/>
              <a:t>, оплата услуг банка, программных продуктов и пр.)</a:t>
            </a:r>
            <a:r>
              <a:rPr lang="en-US" altLang="ru-RU" sz="2400" dirty="0" smtClean="0"/>
              <a:t>;</a:t>
            </a:r>
            <a:endParaRPr lang="ru-RU" altLang="ru-RU" sz="2400" dirty="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dirty="0" smtClean="0"/>
              <a:t>41800 руб. – оплата экскурсии в Ростов Великий.</a:t>
            </a:r>
            <a:endParaRPr lang="en-US" altLang="ru-RU" sz="2400" dirty="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ru-RU" altLang="ru-RU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640763" cy="896938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Профком в цифрах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9638"/>
            <a:ext cx="8712200" cy="57594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altLang="ru-RU" sz="2800" smtClean="0"/>
              <a:t>24 мая 2016 года в профком было избрано 15 человек, в настоящее время в профкоме работают 12 человек (один член профкома умер, двое уволились). 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smtClean="0"/>
              <a:t>С 25.05.2016 года по 31.05.2021 года проведено </a:t>
            </a:r>
            <a:r>
              <a:rPr lang="ru-RU" altLang="ru-RU" sz="2800" b="1" smtClean="0"/>
              <a:t>57 заседаний </a:t>
            </a:r>
            <a:r>
              <a:rPr lang="ru-RU" altLang="ru-RU" sz="2800" smtClean="0"/>
              <a:t>Профкома</a:t>
            </a:r>
            <a:r>
              <a:rPr lang="en-US" altLang="ru-RU" sz="2800" smtClean="0"/>
              <a:t>.</a:t>
            </a:r>
            <a:endParaRPr lang="ru-RU" altLang="ru-RU" sz="2800" smtClean="0"/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smtClean="0"/>
              <a:t>За первый год работы профкома рассмотрено </a:t>
            </a:r>
            <a:r>
              <a:rPr lang="en-US" altLang="ru-RU" sz="2800" b="1" smtClean="0"/>
              <a:t>67 </a:t>
            </a:r>
            <a:r>
              <a:rPr lang="ru-RU" altLang="ru-RU" sz="2800" b="1" smtClean="0"/>
              <a:t>вопросов</a:t>
            </a:r>
            <a:r>
              <a:rPr lang="ru-RU" altLang="ru-RU" sz="2800" smtClean="0"/>
              <a:t>, за последний – </a:t>
            </a:r>
            <a:r>
              <a:rPr lang="en-US" altLang="ru-RU" sz="2800" b="1" smtClean="0"/>
              <a:t>69 </a:t>
            </a:r>
            <a:r>
              <a:rPr lang="ru-RU" altLang="ru-RU" sz="2800" b="1" smtClean="0"/>
              <a:t>вопросов</a:t>
            </a:r>
            <a:r>
              <a:rPr lang="ru-RU" altLang="ru-RU" sz="2800" smtClean="0"/>
              <a:t>. В том числе по локальным нормативным актам Института – </a:t>
            </a:r>
            <a:r>
              <a:rPr lang="en-US" altLang="ru-RU" sz="2800" b="1" smtClean="0"/>
              <a:t>0</a:t>
            </a:r>
            <a:r>
              <a:rPr lang="ru-RU" altLang="ru-RU" sz="2800" b="1" smtClean="0"/>
              <a:t> </a:t>
            </a:r>
            <a:r>
              <a:rPr lang="ru-RU" altLang="ru-RU" sz="2800" smtClean="0"/>
              <a:t>и </a:t>
            </a:r>
            <a:r>
              <a:rPr lang="en-US" altLang="ru-RU" sz="2800" b="1" smtClean="0"/>
              <a:t>10</a:t>
            </a:r>
            <a:r>
              <a:rPr lang="ru-RU" altLang="ru-RU" sz="2800" smtClean="0"/>
              <a:t>, соответственно.</a:t>
            </a:r>
            <a:endParaRPr lang="en-US" altLang="ru-RU" sz="2800" smtClean="0"/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smtClean="0"/>
              <a:t>Профком направил в дирекцию и различные внешние организации </a:t>
            </a:r>
            <a:r>
              <a:rPr lang="ru-RU" altLang="ru-RU" sz="2800" b="1" smtClean="0"/>
              <a:t>50 официальных обращений</a:t>
            </a:r>
            <a:r>
              <a:rPr lang="en-US" altLang="ru-RU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-107950" y="0"/>
            <a:ext cx="9251950" cy="896938"/>
          </a:xfrm>
        </p:spPr>
        <p:txBody>
          <a:bodyPr/>
          <a:lstStyle/>
          <a:p>
            <a:pPr eaLnBrk="1" hangingPunct="1"/>
            <a:r>
              <a:rPr lang="ru-RU" altLang="ru-RU" sz="3400" smtClean="0"/>
              <a:t>Материальная помощь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52488"/>
            <a:ext cx="8569325" cy="568801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altLang="ru-RU" sz="2400" dirty="0" smtClean="0"/>
              <a:t>Материальная помощь членам профсоюза была оказана в размере 493 тысяч руб. в 2016 году, 505 тысяч руб. в 2017 году, 666 тысяч руб.</a:t>
            </a:r>
            <a:r>
              <a:rPr lang="en-US" altLang="ru-RU" sz="2400" dirty="0" smtClean="0"/>
              <a:t> </a:t>
            </a:r>
            <a:r>
              <a:rPr lang="ru-RU" altLang="ru-RU" sz="2400" dirty="0" smtClean="0"/>
              <a:t>в 2018 году, 865 тысяч руб. в 2019 году, 850 тысяч руб. в 2020 году и 5</a:t>
            </a:r>
            <a:r>
              <a:rPr lang="en-US" altLang="ru-RU" sz="2400" dirty="0" smtClean="0"/>
              <a:t>5</a:t>
            </a:r>
            <a:r>
              <a:rPr lang="ru-RU" altLang="ru-RU" sz="2400" dirty="0" smtClean="0"/>
              <a:t>0</a:t>
            </a:r>
            <a:r>
              <a:rPr lang="en-US" altLang="ru-RU" sz="2400" dirty="0" smtClean="0"/>
              <a:t> </a:t>
            </a:r>
            <a:r>
              <a:rPr lang="ru-RU" altLang="ru-RU" sz="2400" dirty="0" smtClean="0"/>
              <a:t>тысяч руб. за 5 месяцев 2021 года.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sz="2400" dirty="0" smtClean="0"/>
              <a:t>В мае 2019 года было принято решение повысить нормативы выплаты матпомощи</a:t>
            </a:r>
            <a:r>
              <a:rPr lang="en-US" sz="2400" dirty="0" smtClean="0"/>
              <a:t>:</a:t>
            </a:r>
            <a:endParaRPr lang="en-US" sz="2400" dirty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- размер выплаты в связи со смертью члена профсоюза с 20000 руб. до 30000</a:t>
            </a:r>
            <a:r>
              <a:rPr lang="en-US" sz="2400" dirty="0" smtClean="0"/>
              <a:t> </a:t>
            </a:r>
            <a:r>
              <a:rPr lang="ru-RU" sz="2400" dirty="0" smtClean="0"/>
              <a:t>руб.</a:t>
            </a:r>
            <a:endParaRPr lang="en-US" sz="2400" dirty="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- размер выплаты в связи со смертью ближайшего родственника</a:t>
            </a:r>
            <a:r>
              <a:rPr lang="en-US" sz="2400" dirty="0" smtClean="0"/>
              <a:t> </a:t>
            </a:r>
            <a:r>
              <a:rPr lang="ru-RU" sz="2400" dirty="0" smtClean="0"/>
              <a:t>члена</a:t>
            </a:r>
            <a:r>
              <a:rPr lang="en-US" sz="2400" dirty="0" smtClean="0"/>
              <a:t> </a:t>
            </a:r>
            <a:r>
              <a:rPr lang="ru-RU" sz="2400" dirty="0" smtClean="0"/>
              <a:t>профсоюза</a:t>
            </a:r>
            <a:r>
              <a:rPr lang="en-US" sz="2400" dirty="0" smtClean="0"/>
              <a:t> </a:t>
            </a:r>
            <a:r>
              <a:rPr lang="ru-RU" sz="2400" dirty="0" smtClean="0"/>
              <a:t>с 15000 руб. до 20000 руб.;</a:t>
            </a:r>
            <a:endParaRPr lang="en-US" sz="2400" dirty="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- размер выплаты в связи с рождением ребенка с 15000 руб. до 25000 руб.</a:t>
            </a:r>
            <a:r>
              <a:rPr lang="en-US" sz="2400" dirty="0" smtClean="0"/>
              <a:t>;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- размер выплаты на отдых ребенка в возрасте до 14 лет с 14000 руб. до 20000 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79388" y="274638"/>
            <a:ext cx="8785225" cy="706437"/>
          </a:xfrm>
        </p:spPr>
        <p:txBody>
          <a:bodyPr/>
          <a:lstStyle/>
          <a:p>
            <a:r>
              <a:rPr lang="ru-RU" altLang="ru-RU" smtClean="0"/>
              <a:t>Новогодний праздник для детей</a:t>
            </a:r>
          </a:p>
        </p:txBody>
      </p:sp>
      <p:pic>
        <p:nvPicPr>
          <p:cNvPr id="21507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746250"/>
            <a:ext cx="4038600" cy="2692400"/>
          </a:xfrm>
        </p:spPr>
      </p:pic>
      <p:pic>
        <p:nvPicPr>
          <p:cNvPr id="21508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746250"/>
            <a:ext cx="4038600" cy="2692400"/>
          </a:xfrm>
        </p:spPr>
      </p:pic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179388" y="4508500"/>
            <a:ext cx="8424862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ru-RU" sz="2400" dirty="0" smtClean="0"/>
              <a:t>Праздник </a:t>
            </a:r>
            <a:r>
              <a:rPr lang="ru-RU" sz="2400" dirty="0"/>
              <a:t>Новогодней Елки для детей и внуков сотрудников </a:t>
            </a:r>
            <a:r>
              <a:rPr lang="ru-RU" sz="2400" dirty="0" smtClean="0"/>
              <a:t>ФИАН в 2019 году включал </a:t>
            </a:r>
            <a:r>
              <a:rPr lang="ru-RU" sz="2400" dirty="0"/>
              <a:t>представление с 5 цирковыми номерами. Праздник посетили около 180 детей, более 370 детей получили новогодние подарки – кондитерские наборы</a:t>
            </a:r>
            <a:r>
              <a:rPr lang="ru-RU" sz="2400" dirty="0" smtClean="0"/>
              <a:t>.</a:t>
            </a:r>
            <a:endParaRPr lang="ru-RU" kern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0638"/>
            <a:ext cx="8640762" cy="896937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Защита интересов сотрудников ФИАН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2263" y="1268413"/>
            <a:ext cx="8497887" cy="482441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altLang="ru-RU" sz="2400" b="1" dirty="0" smtClean="0"/>
              <a:t>Рассмотрение проектов локальных нормативных актов, касающихся трудовых отношений, разработанных администрацией</a:t>
            </a:r>
            <a:r>
              <a:rPr lang="en-US" altLang="ru-RU" sz="2400" dirty="0" smtClean="0"/>
              <a:t>;</a:t>
            </a:r>
            <a:endParaRPr lang="ru-RU" altLang="ru-RU" sz="2400" dirty="0" smtClean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altLang="ru-RU" sz="2400" b="1" dirty="0" smtClean="0"/>
              <a:t>Участие представителей Профкома в работе постоянно действующих и временных комиссий, создаваемых для обсуждения проектов конкретных документов или регулирования определенных видов деятельности</a:t>
            </a:r>
            <a:r>
              <a:rPr lang="en-US" altLang="ru-RU" sz="2400" dirty="0" smtClean="0"/>
              <a:t>;</a:t>
            </a:r>
            <a:endParaRPr lang="ru-RU" altLang="ru-RU" sz="2400" dirty="0" smtClean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altLang="ru-RU" sz="2400" b="1" dirty="0" smtClean="0"/>
              <a:t>Рассмотрение коллективных и индивидуальных обращений членов профсоюза</a:t>
            </a:r>
            <a:r>
              <a:rPr lang="en-US" altLang="ru-RU" sz="2400" b="1" dirty="0" smtClean="0"/>
              <a:t>;</a:t>
            </a:r>
            <a:endParaRPr lang="ru-RU" altLang="ru-RU" sz="2400" b="1" dirty="0" smtClean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altLang="ru-RU" sz="2400" b="1" dirty="0" smtClean="0"/>
              <a:t>Обращения в дирекцию ФИАН и органы власти</a:t>
            </a:r>
            <a:r>
              <a:rPr lang="en-US" altLang="ru-RU" sz="2400" b="1" dirty="0" smtClean="0"/>
              <a:t>;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altLang="ru-RU" sz="2400" b="1" dirty="0" smtClean="0"/>
              <a:t>Предварительные обсуждения</a:t>
            </a:r>
            <a:r>
              <a:rPr lang="en-US" altLang="ru-RU" sz="2400" b="1" dirty="0" smtClean="0"/>
              <a:t> </a:t>
            </a:r>
            <a:r>
              <a:rPr lang="ru-RU" altLang="ru-RU" sz="2400" b="1" dirty="0" smtClean="0"/>
              <a:t>и консультации</a:t>
            </a:r>
            <a:r>
              <a:rPr lang="en-US" altLang="ru-RU" sz="2400" b="1" dirty="0"/>
              <a:t>.</a:t>
            </a:r>
            <a:endParaRPr lang="ru-RU" altLang="ru-RU" sz="2400" b="1" dirty="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400" dirty="0" smtClean="0"/>
              <a:t> </a:t>
            </a:r>
            <a:endParaRPr lang="ru-RU" altLang="ru-RU" sz="24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496300" cy="1079500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Заключение коллективного договора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85225" cy="55435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altLang="ru-RU" sz="1800" dirty="0" smtClean="0"/>
              <a:t>В 2018 году был заключен Коллективный договор на 2018-2021 годы, учитывающий действовавшее на тот момент Межотраслевое соглашение на 2015-2018 годы.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altLang="ru-RU" sz="1800" dirty="0" smtClean="0"/>
              <a:t>Заключение </a:t>
            </a:r>
            <a:r>
              <a:rPr lang="ru-RU" altLang="ru-RU" sz="1800" dirty="0"/>
              <a:t>К</a:t>
            </a:r>
            <a:r>
              <a:rPr lang="ru-RU" altLang="ru-RU" sz="1800" dirty="0" smtClean="0"/>
              <a:t>оллективного договора позволило, в частности, начать совместное с дирекцией ФИАН премирование юбиляров – членов профсоюза (на паритетных началах), также он делает возможным совместное оказание материальной помощи в случае рождения ребенка, дорогостоящего лечения, смерти близкого родственника.    </a:t>
            </a:r>
            <a:endParaRPr lang="ru-RU" altLang="ru-RU" sz="1800" dirty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altLang="ru-RU" sz="1800" dirty="0" smtClean="0"/>
              <a:t>В Коллективном договоре были зафиксированы приоритеты в части улучшения условий труда, значительная часть запланированного уже выполнена</a:t>
            </a:r>
            <a:r>
              <a:rPr lang="en-US" altLang="ru-RU" sz="1800" dirty="0" smtClean="0"/>
              <a:t>: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ru-RU" sz="1800" dirty="0" smtClean="0"/>
              <a:t>-    </a:t>
            </a:r>
            <a:r>
              <a:rPr lang="ru-RU" altLang="ru-RU" sz="1600" dirty="0" smtClean="0"/>
              <a:t>обследован карниз по периметру Главного здания, на 80% завершен ремонт фасада</a:t>
            </a:r>
            <a:r>
              <a:rPr lang="en-US" altLang="ru-RU" sz="1600" dirty="0" smtClean="0"/>
              <a:t>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altLang="ru-RU" sz="1600" dirty="0" smtClean="0"/>
              <a:t>закончен косметический ремонт коридоров цокольного этажа в левом крыле и центральной части Главного здания</a:t>
            </a:r>
            <a:r>
              <a:rPr lang="en-US" altLang="ru-RU" sz="1600" dirty="0" smtClean="0"/>
              <a:t>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1600" dirty="0" smtClean="0"/>
              <a:t>для </a:t>
            </a:r>
            <a:r>
              <a:rPr lang="ru-RU" sz="1600" dirty="0"/>
              <a:t>уменьшения теплоотдачи корпусов института в зимнее время частично были проведены работы по утеплению теплотрассы в инженерном коллекторе от Ленинского проспекта до улицы Вавилова. Проведена замена деревянных оконных рам на энергосберегающие стеклопакеты в Главном здании полностью и частично в </a:t>
            </a:r>
            <a:r>
              <a:rPr lang="ru-RU" sz="1600" dirty="0" smtClean="0"/>
              <a:t>корп. 1 КРФ</a:t>
            </a:r>
            <a:r>
              <a:rPr lang="en-US" sz="1600" dirty="0" err="1" smtClean="0"/>
              <a:t>;</a:t>
            </a:r>
            <a:endParaRPr lang="en-US" sz="1600" dirty="0" smtClean="0"/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1600" dirty="0" smtClean="0"/>
              <a:t>заменены </a:t>
            </a:r>
            <a:r>
              <a:rPr lang="ru-RU" sz="1600" dirty="0"/>
              <a:t>трубы отопления в пристройке к </a:t>
            </a:r>
            <a:r>
              <a:rPr lang="ru-RU" sz="1600" dirty="0" err="1" smtClean="0"/>
              <a:t>стр</a:t>
            </a:r>
            <a:r>
              <a:rPr lang="en-US" sz="1600" dirty="0"/>
              <a:t>.</a:t>
            </a:r>
            <a:r>
              <a:rPr lang="ru-RU" sz="1600" dirty="0" smtClean="0"/>
              <a:t>1 </a:t>
            </a:r>
            <a:r>
              <a:rPr lang="ru-RU" sz="1600" dirty="0"/>
              <a:t>(«Дельфин</a:t>
            </a:r>
            <a:r>
              <a:rPr lang="ru-RU" sz="1600" dirty="0" smtClean="0"/>
              <a:t>»)</a:t>
            </a:r>
            <a:r>
              <a:rPr lang="en-US" sz="1600" dirty="0" smtClean="0"/>
              <a:t>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1600" dirty="0" smtClean="0"/>
              <a:t>отремонтированы и заменены лифты на московской площадке Института.</a:t>
            </a:r>
            <a:endParaRPr lang="ru-RU" sz="1600" dirty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en-US" altLang="ru-RU" sz="2000" dirty="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382000" cy="792162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Борьба за увеличение финансирования науки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13788" cy="5761038"/>
          </a:xfrm>
        </p:spPr>
        <p:txBody>
          <a:bodyPr/>
          <a:lstStyle/>
          <a:p>
            <a:pPr marL="0" algn="just" eaLnBrk="1" hangingPunct="1">
              <a:spcBef>
                <a:spcPct val="0"/>
              </a:spcBef>
              <a:buFontTx/>
              <a:buNone/>
            </a:pPr>
            <a:endParaRPr lang="ru-RU" altLang="ru-RU" sz="1900" smtClean="0"/>
          </a:p>
          <a:p>
            <a:pPr marL="0" algn="just" eaLnBrk="1" hangingPunct="1">
              <a:spcBef>
                <a:spcPct val="0"/>
              </a:spcBef>
              <a:buFontTx/>
              <a:buNone/>
            </a:pPr>
            <a:r>
              <a:rPr lang="ru-RU" altLang="ru-RU" sz="1900" smtClean="0"/>
              <a:t>В начале 2016 года стало очевидно, что сокращение финансирования науки не разовое мероприятие, а долговременный курс правительства в новых условиях, Профсоюз начал добиваться его изменения. Направлялись обращения в различные органы власти и депутатам Государственной Думы, показывающие необходимость увеличения финансирования науки, невозможность конкурировать с развитыми странами в нынешней ситуации. Отдельно мы обращали внимание властей на то, что в ситуации, когда государство де-факто отказалось от попыток увеличить внутренние затраты на исследования и разработки до 1,77% ВВП, у научных и образовательных организаций нет возможности для повышения зарплат научных сотрудников до 200% от среднерегиональной без массовых сокращений. </a:t>
            </a:r>
          </a:p>
          <a:p>
            <a:pPr marL="0" algn="just" eaLnBrk="1" hangingPunct="1">
              <a:spcBef>
                <a:spcPct val="0"/>
              </a:spcBef>
              <a:buFontTx/>
              <a:buNone/>
            </a:pPr>
            <a:r>
              <a:rPr lang="ru-RU" altLang="ru-RU" sz="1900" smtClean="0"/>
              <a:t>Летом 2016 года правительство утвердило график достижения целевых показателей, установленных Указом № 597 от 7 мая 2012 года, предусматривавший, что с 1 октября 2017 года средняя зарплата научных сотрудников должна достичь 180% от среднерегиональной, а с 1 января 2018 года – 200% от среднерегиональной.</a:t>
            </a:r>
          </a:p>
          <a:p>
            <a:pPr marL="0" algn="just" eaLnBrk="1" hangingPunct="1">
              <a:spcBef>
                <a:spcPct val="0"/>
              </a:spcBef>
              <a:buFontTx/>
              <a:buNone/>
            </a:pPr>
            <a:r>
              <a:rPr lang="ru-RU" altLang="ru-RU" sz="1900" smtClean="0"/>
              <a:t>Стало понятно, что необходимы более активные действия.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smtClean="0"/>
              <a:t>Митинг 2</a:t>
            </a:r>
            <a:r>
              <a:rPr lang="en-US" altLang="ru-RU" sz="3600" smtClean="0"/>
              <a:t>8</a:t>
            </a:r>
            <a:r>
              <a:rPr lang="ru-RU" altLang="ru-RU" sz="3600" smtClean="0"/>
              <a:t> июня 2017 года на Суворовской площади</a:t>
            </a:r>
          </a:p>
        </p:txBody>
      </p:sp>
      <p:pic>
        <p:nvPicPr>
          <p:cNvPr id="2560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0988" y="1600200"/>
            <a:ext cx="6094412" cy="4565650"/>
          </a:xfrm>
        </p:spPr>
      </p:pic>
      <p:sp>
        <p:nvSpPr>
          <p:cNvPr id="25604" name="Прямоугольник 3"/>
          <p:cNvSpPr>
            <a:spLocks noChangeArrowheads="1"/>
          </p:cNvSpPr>
          <p:nvPr/>
        </p:nvSpPr>
        <p:spPr bwMode="auto">
          <a:xfrm>
            <a:off x="684213" y="6237288"/>
            <a:ext cx="8002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Cyr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Cyr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Cyr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Cyr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Cyr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Cyr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Cyr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Cyr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Cyr" panose="020B0604020202020204" pitchFamily="34" charset="0"/>
              </a:defRPr>
            </a:lvl9pPr>
          </a:lstStyle>
          <a:p>
            <a:r>
              <a:rPr lang="ru-RU" altLang="ru-RU">
                <a:solidFill>
                  <a:srgbClr val="000000"/>
                </a:solidFill>
                <a:latin typeface="Arial" panose="020B0604020202020204" pitchFamily="34" charset="0"/>
              </a:rPr>
              <a:t>Всего в митинге участвовало 700-800 человек, из них 35-40 – фиановцы.</a:t>
            </a:r>
            <a:endParaRPr lang="ru-RU" alt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Cyr" charset="-5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Cyr" charset="-52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3751</TotalTime>
  <Words>1480</Words>
  <Application>Microsoft Office PowerPoint</Application>
  <PresentationFormat>Экран (4:3)</PresentationFormat>
  <Paragraphs>105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Arial Cyr</vt:lpstr>
      <vt:lpstr>Times New Roman</vt:lpstr>
      <vt:lpstr>Оформление по умолчанию</vt:lpstr>
      <vt:lpstr>Отчет председателя МОО-ППО ФИАН за 2016 – 2021 годы: </vt:lpstr>
      <vt:lpstr>Куда идут профсоюзные деньги?</vt:lpstr>
      <vt:lpstr>Профком в цифрах</vt:lpstr>
      <vt:lpstr>Материальная помощь</vt:lpstr>
      <vt:lpstr>Новогодний праздник для детей</vt:lpstr>
      <vt:lpstr>Защита интересов сотрудников ФИАН</vt:lpstr>
      <vt:lpstr>Заключение коллективного договора</vt:lpstr>
      <vt:lpstr>Борьба за увеличение финансирования науки</vt:lpstr>
      <vt:lpstr>Митинг 28 июня 2017 года на Суворовской площади</vt:lpstr>
      <vt:lpstr>Мы добились успеха!</vt:lpstr>
      <vt:lpstr>ЖСК в Москве</vt:lpstr>
      <vt:lpstr> Деятельность профкома разнопланова</vt:lpstr>
      <vt:lpstr>Вывод</vt:lpstr>
      <vt:lpstr>Состав Профкома МОО-ППО ФИАН  на 2021 -2026 гг.</vt:lpstr>
      <vt:lpstr>Состав Ревизионной комиссии МОО-ППО ФИАН в 2021 -2026 гг.</vt:lpstr>
      <vt:lpstr>Представители МОО-ППО ФИАН в Комиссии по трудовым спорам</vt:lpstr>
      <vt:lpstr>Представители МОО-ППО ФИАН в Комитете по охране труда и технике безопасности</vt:lpstr>
      <vt:lpstr>Представители МОО-ППО ФИАН в постоянно действующей Комиссии по осуществлению контроля за выполнением коллективного договора и  соглашения по охране труда и технике безопасности </vt:lpstr>
    </vt:vector>
  </TitlesOfParts>
  <Company>MSU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Crocodile</dc:creator>
  <cp:lastModifiedBy>E</cp:lastModifiedBy>
  <cp:revision>503</cp:revision>
  <dcterms:created xsi:type="dcterms:W3CDTF">2006-11-08T20:25:20Z</dcterms:created>
  <dcterms:modified xsi:type="dcterms:W3CDTF">2021-06-18T14:55:11Z</dcterms:modified>
</cp:coreProperties>
</file>