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9" r:id="rId1"/>
  </p:sldMasterIdLst>
  <p:notesMasterIdLst>
    <p:notesMasterId r:id="rId68"/>
  </p:notesMasterIdLst>
  <p:handoutMasterIdLst>
    <p:handoutMasterId r:id="rId69"/>
  </p:handoutMasterIdLst>
  <p:sldIdLst>
    <p:sldId id="916" r:id="rId2"/>
    <p:sldId id="883" r:id="rId3"/>
    <p:sldId id="863" r:id="rId4"/>
    <p:sldId id="884" r:id="rId5"/>
    <p:sldId id="885" r:id="rId6"/>
    <p:sldId id="918" r:id="rId7"/>
    <p:sldId id="886" r:id="rId8"/>
    <p:sldId id="887" r:id="rId9"/>
    <p:sldId id="888" r:id="rId10"/>
    <p:sldId id="889" r:id="rId11"/>
    <p:sldId id="891" r:id="rId12"/>
    <p:sldId id="894" r:id="rId13"/>
    <p:sldId id="907" r:id="rId14"/>
    <p:sldId id="908" r:id="rId15"/>
    <p:sldId id="910" r:id="rId16"/>
    <p:sldId id="925" r:id="rId17"/>
    <p:sldId id="926" r:id="rId18"/>
    <p:sldId id="927" r:id="rId19"/>
    <p:sldId id="892" r:id="rId20"/>
    <p:sldId id="864" r:id="rId21"/>
    <p:sldId id="919" r:id="rId22"/>
    <p:sldId id="865" r:id="rId23"/>
    <p:sldId id="866" r:id="rId24"/>
    <p:sldId id="928" r:id="rId25"/>
    <p:sldId id="929" r:id="rId26"/>
    <p:sldId id="930" r:id="rId27"/>
    <p:sldId id="931" r:id="rId28"/>
    <p:sldId id="932" r:id="rId29"/>
    <p:sldId id="933" r:id="rId30"/>
    <p:sldId id="920" r:id="rId31"/>
    <p:sldId id="921" r:id="rId32"/>
    <p:sldId id="922" r:id="rId33"/>
    <p:sldId id="923" r:id="rId34"/>
    <p:sldId id="924" r:id="rId35"/>
    <p:sldId id="878" r:id="rId36"/>
    <p:sldId id="879" r:id="rId37"/>
    <p:sldId id="880" r:id="rId38"/>
    <p:sldId id="875" r:id="rId39"/>
    <p:sldId id="851" r:id="rId40"/>
    <p:sldId id="852" r:id="rId41"/>
    <p:sldId id="853" r:id="rId42"/>
    <p:sldId id="854" r:id="rId43"/>
    <p:sldId id="911" r:id="rId44"/>
    <p:sldId id="857" r:id="rId45"/>
    <p:sldId id="858" r:id="rId46"/>
    <p:sldId id="876" r:id="rId47"/>
    <p:sldId id="877" r:id="rId48"/>
    <p:sldId id="782" r:id="rId49"/>
    <p:sldId id="844" r:id="rId50"/>
    <p:sldId id="912" r:id="rId51"/>
    <p:sldId id="913" r:id="rId52"/>
    <p:sldId id="914" r:id="rId53"/>
    <p:sldId id="915" r:id="rId54"/>
    <p:sldId id="895" r:id="rId55"/>
    <p:sldId id="896" r:id="rId56"/>
    <p:sldId id="893" r:id="rId57"/>
    <p:sldId id="897" r:id="rId58"/>
    <p:sldId id="898" r:id="rId59"/>
    <p:sldId id="899" r:id="rId60"/>
    <p:sldId id="900" r:id="rId61"/>
    <p:sldId id="934" r:id="rId62"/>
    <p:sldId id="935" r:id="rId63"/>
    <p:sldId id="936" r:id="rId64"/>
    <p:sldId id="937" r:id="rId65"/>
    <p:sldId id="905" r:id="rId66"/>
    <p:sldId id="917" r:id="rId67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rden" initials="JMW" lastIdx="19" clrIdx="0"/>
  <p:cmAuthor id="1" name="Reed Elsevier" initials="RE" lastIdx="7" clrIdx="1"/>
  <p:cmAuthor id="2" name="Oba, Ikuko" initials="IO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000"/>
    <a:srgbClr val="007398"/>
    <a:srgbClr val="006699"/>
    <a:srgbClr val="003399"/>
    <a:srgbClr val="2FA7BF"/>
    <a:srgbClr val="FF9933"/>
    <a:srgbClr val="36363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5560" autoAdjust="0"/>
  </p:normalViewPr>
  <p:slideViewPr>
    <p:cSldViewPr>
      <p:cViewPr varScale="1">
        <p:scale>
          <a:sx n="71" d="100"/>
          <a:sy n="71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53" d="100"/>
          <a:sy n="53" d="100"/>
        </p:scale>
        <p:origin x="-2820" y="-102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8BAE6-F1B9-414A-AE9D-9EC2A19D9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4A0BF-6087-438B-97D7-A49E9514FEC7}">
      <dgm:prSet phldrT="[Text]" custT="1"/>
      <dgm:spPr/>
      <dgm:t>
        <a:bodyPr/>
        <a:lstStyle/>
        <a:p>
          <a:r>
            <a:rPr lang="ru-RU" sz="1400" dirty="0" smtClean="0"/>
            <a:t>Найти уже существующие сведения в глобальном научном  пространстве</a:t>
          </a:r>
          <a:endParaRPr lang="en-US" sz="1400" dirty="0"/>
        </a:p>
      </dgm:t>
    </dgm:pt>
    <dgm:pt modelId="{42BFB869-726D-436E-8869-331E7BE14E5B}" type="parTrans" cxnId="{773A5815-1A57-41C3-9920-CAF34365887B}">
      <dgm:prSet/>
      <dgm:spPr/>
      <dgm:t>
        <a:bodyPr/>
        <a:lstStyle/>
        <a:p>
          <a:endParaRPr lang="en-US"/>
        </a:p>
      </dgm:t>
    </dgm:pt>
    <dgm:pt modelId="{5C91D5C8-B4BC-438B-8727-48A5F009AF66}" type="sibTrans" cxnId="{773A5815-1A57-41C3-9920-CAF34365887B}">
      <dgm:prSet/>
      <dgm:spPr/>
      <dgm:t>
        <a:bodyPr/>
        <a:lstStyle/>
        <a:p>
          <a:endParaRPr lang="en-US"/>
        </a:p>
      </dgm:t>
    </dgm:pt>
    <dgm:pt modelId="{272B00E6-59BB-4A38-A450-6129D81F703C}">
      <dgm:prSet phldrT="[Text]" custT="1"/>
      <dgm:spPr/>
      <dgm:t>
        <a:bodyPr/>
        <a:lstStyle/>
        <a:p>
          <a:r>
            <a:rPr lang="ru-RU" sz="1400" dirty="0" smtClean="0"/>
            <a:t>Аналитика научных тем, поиск идей</a:t>
          </a:r>
          <a:endParaRPr lang="en-US" sz="1400" dirty="0"/>
        </a:p>
      </dgm:t>
    </dgm:pt>
    <dgm:pt modelId="{EE2EFCBC-1263-4F26-9000-4F2A77FC7ED3}" type="parTrans" cxnId="{E48FAC8D-0AE0-4766-B8AD-E33077F4D3AD}">
      <dgm:prSet/>
      <dgm:spPr/>
      <dgm:t>
        <a:bodyPr/>
        <a:lstStyle/>
        <a:p>
          <a:endParaRPr lang="en-US"/>
        </a:p>
      </dgm:t>
    </dgm:pt>
    <dgm:pt modelId="{E8E51BBE-57DD-4AC5-AFC3-8D4341A7A009}" type="sibTrans" cxnId="{E48FAC8D-0AE0-4766-B8AD-E33077F4D3AD}">
      <dgm:prSet/>
      <dgm:spPr/>
      <dgm:t>
        <a:bodyPr/>
        <a:lstStyle/>
        <a:p>
          <a:endParaRPr lang="en-US"/>
        </a:p>
      </dgm:t>
    </dgm:pt>
    <dgm:pt modelId="{2157CE57-782D-4ACD-B7EE-63FFB4522D63}">
      <dgm:prSet phldrT="[Text]" custT="1"/>
      <dgm:spPr/>
      <dgm:t>
        <a:bodyPr/>
        <a:lstStyle/>
        <a:p>
          <a:r>
            <a:rPr lang="ru-RU" sz="1400" dirty="0" smtClean="0"/>
            <a:t>Поиск партнеров для исследований</a:t>
          </a:r>
          <a:endParaRPr lang="en-US" sz="1400" dirty="0"/>
        </a:p>
      </dgm:t>
    </dgm:pt>
    <dgm:pt modelId="{4E4D04C4-011A-43A7-9CF2-8740FB311692}" type="parTrans" cxnId="{75F4CBF2-30F0-4114-8A5C-00E5960C50F9}">
      <dgm:prSet/>
      <dgm:spPr/>
      <dgm:t>
        <a:bodyPr/>
        <a:lstStyle/>
        <a:p>
          <a:endParaRPr lang="en-US"/>
        </a:p>
      </dgm:t>
    </dgm:pt>
    <dgm:pt modelId="{A4B798A7-89AE-40F6-A48C-C8B5D33A480E}" type="sibTrans" cxnId="{75F4CBF2-30F0-4114-8A5C-00E5960C50F9}">
      <dgm:prSet/>
      <dgm:spPr/>
      <dgm:t>
        <a:bodyPr/>
        <a:lstStyle/>
        <a:p>
          <a:endParaRPr lang="en-US"/>
        </a:p>
      </dgm:t>
    </dgm:pt>
    <dgm:pt modelId="{A7367F62-A568-4AEA-8FB8-79A8A54EEEEC}">
      <dgm:prSet phldrT="[Text]" custT="1"/>
      <dgm:spPr/>
      <dgm:t>
        <a:bodyPr/>
        <a:lstStyle/>
        <a:p>
          <a:r>
            <a:rPr lang="ru-RU" sz="1400" dirty="0" smtClean="0"/>
            <a:t>Отслеживание значимости исследования</a:t>
          </a:r>
          <a:r>
            <a:rPr lang="en-US" sz="1400" dirty="0" smtClean="0"/>
            <a:t>; </a:t>
          </a:r>
          <a:r>
            <a:rPr lang="ru-RU" sz="1400" dirty="0" smtClean="0"/>
            <a:t>мониторинг глобальных научных трендов</a:t>
          </a:r>
          <a:endParaRPr lang="en-US" sz="1400" dirty="0"/>
        </a:p>
      </dgm:t>
    </dgm:pt>
    <dgm:pt modelId="{756D2CDF-9840-4AA7-B435-3B73C39CC876}" type="parTrans" cxnId="{DA68DF74-6429-4061-A179-B4E652180F9F}">
      <dgm:prSet/>
      <dgm:spPr/>
      <dgm:t>
        <a:bodyPr/>
        <a:lstStyle/>
        <a:p>
          <a:endParaRPr lang="en-US"/>
        </a:p>
      </dgm:t>
    </dgm:pt>
    <dgm:pt modelId="{58687401-AFAF-4EE0-B2BD-67268E5E7B28}" type="sibTrans" cxnId="{DA68DF74-6429-4061-A179-B4E652180F9F}">
      <dgm:prSet/>
      <dgm:spPr/>
      <dgm:t>
        <a:bodyPr/>
        <a:lstStyle/>
        <a:p>
          <a:endParaRPr lang="en-US"/>
        </a:p>
      </dgm:t>
    </dgm:pt>
    <dgm:pt modelId="{02616D85-F9ED-4158-A2EF-73F2497EE0FA}">
      <dgm:prSet phldrT="[Text]" custT="1"/>
      <dgm:spPr/>
      <dgm:t>
        <a:bodyPr/>
        <a:lstStyle/>
        <a:p>
          <a:r>
            <a:rPr lang="ru-RU" sz="1400" dirty="0" smtClean="0"/>
            <a:t>Поиск и аналитика журналов для чтения/публикации своих статей</a:t>
          </a:r>
          <a:endParaRPr lang="en-US" sz="1400" dirty="0"/>
        </a:p>
      </dgm:t>
    </dgm:pt>
    <dgm:pt modelId="{C3B5A198-43F5-40FE-914D-48531BC2CD8F}" type="parTrans" cxnId="{CCDEEF53-5D17-4494-82E9-2AC55120E8F0}">
      <dgm:prSet/>
      <dgm:spPr/>
      <dgm:t>
        <a:bodyPr/>
        <a:lstStyle/>
        <a:p>
          <a:endParaRPr lang="en-US"/>
        </a:p>
      </dgm:t>
    </dgm:pt>
    <dgm:pt modelId="{93ABECA2-8E95-4DE5-B37C-511A9A65C218}" type="sibTrans" cxnId="{CCDEEF53-5D17-4494-82E9-2AC55120E8F0}">
      <dgm:prSet/>
      <dgm:spPr/>
      <dgm:t>
        <a:bodyPr/>
        <a:lstStyle/>
        <a:p>
          <a:endParaRPr lang="en-US"/>
        </a:p>
      </dgm:t>
    </dgm:pt>
    <dgm:pt modelId="{EAA4BB56-EC36-4C8E-B982-2878459CE599}">
      <dgm:prSet phldrT="[Text]" custT="1"/>
      <dgm:spPr/>
      <dgm:t>
        <a:bodyPr/>
        <a:lstStyle/>
        <a:p>
          <a:r>
            <a:rPr lang="ru-RU" sz="1400" dirty="0" smtClean="0"/>
            <a:t>Управление своей научной карьерой</a:t>
          </a:r>
          <a:r>
            <a:rPr lang="en-US" sz="1400" dirty="0" smtClean="0"/>
            <a:t> – </a:t>
          </a:r>
          <a:r>
            <a:rPr lang="ru-RU" sz="1400" dirty="0" smtClean="0"/>
            <a:t> отслеживание цитирований, </a:t>
          </a:r>
          <a:r>
            <a:rPr lang="en-US" sz="1400" i="1" dirty="0" smtClean="0"/>
            <a:t>h</a:t>
          </a:r>
          <a:r>
            <a:rPr lang="en-US" sz="1400" dirty="0" smtClean="0"/>
            <a:t>-index</a:t>
          </a:r>
          <a:endParaRPr lang="en-US" sz="1400" dirty="0"/>
        </a:p>
      </dgm:t>
    </dgm:pt>
    <dgm:pt modelId="{2420BAB0-3B84-4BD1-93A5-6FC8EE5774EE}" type="parTrans" cxnId="{C8A073AA-317A-4ABB-8977-2FD52DD5CF4C}">
      <dgm:prSet/>
      <dgm:spPr/>
      <dgm:t>
        <a:bodyPr/>
        <a:lstStyle/>
        <a:p>
          <a:endParaRPr lang="en-US"/>
        </a:p>
      </dgm:t>
    </dgm:pt>
    <dgm:pt modelId="{6BAD8F9F-E49A-4B52-8253-D95937ABADCF}" type="sibTrans" cxnId="{C8A073AA-317A-4ABB-8977-2FD52DD5CF4C}">
      <dgm:prSet/>
      <dgm:spPr/>
      <dgm:t>
        <a:bodyPr/>
        <a:lstStyle/>
        <a:p>
          <a:endParaRPr lang="en-US"/>
        </a:p>
      </dgm:t>
    </dgm:pt>
    <dgm:pt modelId="{EA847812-6B2B-4A3A-842F-BB1A903DB0B9}" type="pres">
      <dgm:prSet presAssocID="{F878BAE6-F1B9-414A-AE9D-9EC2A19D9E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2E10AF-8A6A-4E40-88D1-8B0874BCAD3C}" type="pres">
      <dgm:prSet presAssocID="{F878BAE6-F1B9-414A-AE9D-9EC2A19D9E00}" presName="Name1" presStyleCnt="0"/>
      <dgm:spPr/>
    </dgm:pt>
    <dgm:pt modelId="{A604B681-D005-40D0-8271-C03019E23CE1}" type="pres">
      <dgm:prSet presAssocID="{F878BAE6-F1B9-414A-AE9D-9EC2A19D9E00}" presName="cycle" presStyleCnt="0"/>
      <dgm:spPr/>
    </dgm:pt>
    <dgm:pt modelId="{6232AE0F-CA8A-423D-852D-557EAD7ECD45}" type="pres">
      <dgm:prSet presAssocID="{F878BAE6-F1B9-414A-AE9D-9EC2A19D9E00}" presName="srcNode" presStyleLbl="node1" presStyleIdx="0" presStyleCnt="6"/>
      <dgm:spPr/>
    </dgm:pt>
    <dgm:pt modelId="{35F54952-EE74-4EF1-9A3A-6AB20FC9B84B}" type="pres">
      <dgm:prSet presAssocID="{F878BAE6-F1B9-414A-AE9D-9EC2A19D9E00}" presName="conn" presStyleLbl="parChTrans1D2" presStyleIdx="0" presStyleCnt="1"/>
      <dgm:spPr/>
      <dgm:t>
        <a:bodyPr/>
        <a:lstStyle/>
        <a:p>
          <a:endParaRPr lang="en-US"/>
        </a:p>
      </dgm:t>
    </dgm:pt>
    <dgm:pt modelId="{B9077FCD-91C4-471B-81AE-B2665AE14939}" type="pres">
      <dgm:prSet presAssocID="{F878BAE6-F1B9-414A-AE9D-9EC2A19D9E00}" presName="extraNode" presStyleLbl="node1" presStyleIdx="0" presStyleCnt="6"/>
      <dgm:spPr/>
    </dgm:pt>
    <dgm:pt modelId="{4689255F-1187-4EC8-823F-8A6E6F0C271D}" type="pres">
      <dgm:prSet presAssocID="{F878BAE6-F1B9-414A-AE9D-9EC2A19D9E00}" presName="dstNode" presStyleLbl="node1" presStyleIdx="0" presStyleCnt="6"/>
      <dgm:spPr/>
    </dgm:pt>
    <dgm:pt modelId="{A95F8042-BB15-43C3-9128-879CD4FC52F4}" type="pres">
      <dgm:prSet presAssocID="{CF04A0BF-6087-438B-97D7-A49E9514FEC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7F52A-3733-4F65-92E3-3763F97792D8}" type="pres">
      <dgm:prSet presAssocID="{CF04A0BF-6087-438B-97D7-A49E9514FEC7}" presName="accent_1" presStyleCnt="0"/>
      <dgm:spPr/>
    </dgm:pt>
    <dgm:pt modelId="{DFF2DB1D-C89B-4A8C-AE51-9A40609FB0EF}" type="pres">
      <dgm:prSet presAssocID="{CF04A0BF-6087-438B-97D7-A49E9514FEC7}" presName="accentRepeatNode" presStyleLbl="solidFgAcc1" presStyleIdx="0" presStyleCnt="6"/>
      <dgm:spPr/>
    </dgm:pt>
    <dgm:pt modelId="{CF076515-0AC2-4869-A857-7259B6BC1442}" type="pres">
      <dgm:prSet presAssocID="{272B00E6-59BB-4A38-A450-6129D81F70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44A13-1502-4727-A784-2EDDE69F80E5}" type="pres">
      <dgm:prSet presAssocID="{272B00E6-59BB-4A38-A450-6129D81F703C}" presName="accent_2" presStyleCnt="0"/>
      <dgm:spPr/>
    </dgm:pt>
    <dgm:pt modelId="{406CBE6E-19C2-4BA8-9C29-C75781973BAE}" type="pres">
      <dgm:prSet presAssocID="{272B00E6-59BB-4A38-A450-6129D81F703C}" presName="accentRepeatNode" presStyleLbl="solidFgAcc1" presStyleIdx="1" presStyleCnt="6"/>
      <dgm:spPr/>
    </dgm:pt>
    <dgm:pt modelId="{F8526E07-6E12-4070-B136-B9BF56C012AA}" type="pres">
      <dgm:prSet presAssocID="{2157CE57-782D-4ACD-B7EE-63FFB4522D63}" presName="text_3" presStyleLbl="node1" presStyleIdx="2" presStyleCnt="6" custLinFactNeighborX="562" custLinFactNeighborY="10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67EC-6719-4286-BDA3-EEC9C95527EF}" type="pres">
      <dgm:prSet presAssocID="{2157CE57-782D-4ACD-B7EE-63FFB4522D63}" presName="accent_3" presStyleCnt="0"/>
      <dgm:spPr/>
    </dgm:pt>
    <dgm:pt modelId="{42B54A40-03BF-4ABC-9D78-9056DD742789}" type="pres">
      <dgm:prSet presAssocID="{2157CE57-782D-4ACD-B7EE-63FFB4522D63}" presName="accentRepeatNode" presStyleLbl="solidFgAcc1" presStyleIdx="2" presStyleCnt="6"/>
      <dgm:spPr/>
    </dgm:pt>
    <dgm:pt modelId="{2C42C782-2635-4A16-911B-6A56896C2E85}" type="pres">
      <dgm:prSet presAssocID="{02616D85-F9ED-4158-A2EF-73F2497EE0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07E7-4C0C-41D7-AE1D-9C22A64F9AB3}" type="pres">
      <dgm:prSet presAssocID="{02616D85-F9ED-4158-A2EF-73F2497EE0FA}" presName="accent_4" presStyleCnt="0"/>
      <dgm:spPr/>
    </dgm:pt>
    <dgm:pt modelId="{A295559B-1780-4EE8-9DB4-6F66D8F310DA}" type="pres">
      <dgm:prSet presAssocID="{02616D85-F9ED-4158-A2EF-73F2497EE0FA}" presName="accentRepeatNode" presStyleLbl="solidFgAcc1" presStyleIdx="3" presStyleCnt="6"/>
      <dgm:spPr/>
    </dgm:pt>
    <dgm:pt modelId="{1738D9BE-5EB1-48D5-B96F-3083378048A1}" type="pres">
      <dgm:prSet presAssocID="{A7367F62-A568-4AEA-8FB8-79A8A54EEE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EBEE-273A-44A2-BEAD-5413A2F5C026}" type="pres">
      <dgm:prSet presAssocID="{A7367F62-A568-4AEA-8FB8-79A8A54EEEEC}" presName="accent_5" presStyleCnt="0"/>
      <dgm:spPr/>
    </dgm:pt>
    <dgm:pt modelId="{082DA661-B573-41B4-B0AA-D5E77F9A7109}" type="pres">
      <dgm:prSet presAssocID="{A7367F62-A568-4AEA-8FB8-79A8A54EEEEC}" presName="accentRepeatNode" presStyleLbl="solidFgAcc1" presStyleIdx="4" presStyleCnt="6"/>
      <dgm:spPr/>
    </dgm:pt>
    <dgm:pt modelId="{D93F754E-D7F0-470E-A3AC-1C51B8964DD3}" type="pres">
      <dgm:prSet presAssocID="{EAA4BB56-EC36-4C8E-B982-2878459CE5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6B2B7-ED14-42D2-870F-1932C3C89F0B}" type="pres">
      <dgm:prSet presAssocID="{EAA4BB56-EC36-4C8E-B982-2878459CE599}" presName="accent_6" presStyleCnt="0"/>
      <dgm:spPr/>
    </dgm:pt>
    <dgm:pt modelId="{AE6EECC3-586F-412D-93F2-38E721AB1B07}" type="pres">
      <dgm:prSet presAssocID="{EAA4BB56-EC36-4C8E-B982-2878459CE599}" presName="accentRepeatNode" presStyleLbl="solidFgAcc1" presStyleIdx="5" presStyleCnt="6"/>
      <dgm:spPr/>
    </dgm:pt>
  </dgm:ptLst>
  <dgm:cxnLst>
    <dgm:cxn modelId="{612F7357-9497-4523-8223-F047AEDC2452}" type="presOf" srcId="{EAA4BB56-EC36-4C8E-B982-2878459CE599}" destId="{D93F754E-D7F0-470E-A3AC-1C51B8964DD3}" srcOrd="0" destOrd="0" presId="urn:microsoft.com/office/officeart/2008/layout/VerticalCurvedList"/>
    <dgm:cxn modelId="{C4606286-9AD9-401A-9B2A-3FB0134151F7}" type="presOf" srcId="{272B00E6-59BB-4A38-A450-6129D81F703C}" destId="{CF076515-0AC2-4869-A857-7259B6BC1442}" srcOrd="0" destOrd="0" presId="urn:microsoft.com/office/officeart/2008/layout/VerticalCurvedList"/>
    <dgm:cxn modelId="{D4BBC73D-6859-4015-BA7A-5DB1FC4303D0}" type="presOf" srcId="{CF04A0BF-6087-438B-97D7-A49E9514FEC7}" destId="{A95F8042-BB15-43C3-9128-879CD4FC52F4}" srcOrd="0" destOrd="0" presId="urn:microsoft.com/office/officeart/2008/layout/VerticalCurvedList"/>
    <dgm:cxn modelId="{75F4CBF2-30F0-4114-8A5C-00E5960C50F9}" srcId="{F878BAE6-F1B9-414A-AE9D-9EC2A19D9E00}" destId="{2157CE57-782D-4ACD-B7EE-63FFB4522D63}" srcOrd="2" destOrd="0" parTransId="{4E4D04C4-011A-43A7-9CF2-8740FB311692}" sibTransId="{A4B798A7-89AE-40F6-A48C-C8B5D33A480E}"/>
    <dgm:cxn modelId="{E48FAC8D-0AE0-4766-B8AD-E33077F4D3AD}" srcId="{F878BAE6-F1B9-414A-AE9D-9EC2A19D9E00}" destId="{272B00E6-59BB-4A38-A450-6129D81F703C}" srcOrd="1" destOrd="0" parTransId="{EE2EFCBC-1263-4F26-9000-4F2A77FC7ED3}" sibTransId="{E8E51BBE-57DD-4AC5-AFC3-8D4341A7A009}"/>
    <dgm:cxn modelId="{C8A073AA-317A-4ABB-8977-2FD52DD5CF4C}" srcId="{F878BAE6-F1B9-414A-AE9D-9EC2A19D9E00}" destId="{EAA4BB56-EC36-4C8E-B982-2878459CE599}" srcOrd="5" destOrd="0" parTransId="{2420BAB0-3B84-4BD1-93A5-6FC8EE5774EE}" sibTransId="{6BAD8F9F-E49A-4B52-8253-D95937ABADCF}"/>
    <dgm:cxn modelId="{C76CFE86-6E9D-43B8-9F6E-EC34D3D0074B}" type="presOf" srcId="{F878BAE6-F1B9-414A-AE9D-9EC2A19D9E00}" destId="{EA847812-6B2B-4A3A-842F-BB1A903DB0B9}" srcOrd="0" destOrd="0" presId="urn:microsoft.com/office/officeart/2008/layout/VerticalCurvedList"/>
    <dgm:cxn modelId="{DA68DF74-6429-4061-A179-B4E652180F9F}" srcId="{F878BAE6-F1B9-414A-AE9D-9EC2A19D9E00}" destId="{A7367F62-A568-4AEA-8FB8-79A8A54EEEEC}" srcOrd="4" destOrd="0" parTransId="{756D2CDF-9840-4AA7-B435-3B73C39CC876}" sibTransId="{58687401-AFAF-4EE0-B2BD-67268E5E7B28}"/>
    <dgm:cxn modelId="{1749407E-FBAB-4E94-B26D-449286D0DB26}" type="presOf" srcId="{5C91D5C8-B4BC-438B-8727-48A5F009AF66}" destId="{35F54952-EE74-4EF1-9A3A-6AB20FC9B84B}" srcOrd="0" destOrd="0" presId="urn:microsoft.com/office/officeart/2008/layout/VerticalCurvedList"/>
    <dgm:cxn modelId="{CCDEEF53-5D17-4494-82E9-2AC55120E8F0}" srcId="{F878BAE6-F1B9-414A-AE9D-9EC2A19D9E00}" destId="{02616D85-F9ED-4158-A2EF-73F2497EE0FA}" srcOrd="3" destOrd="0" parTransId="{C3B5A198-43F5-40FE-914D-48531BC2CD8F}" sibTransId="{93ABECA2-8E95-4DE5-B37C-511A9A65C218}"/>
    <dgm:cxn modelId="{DA545157-88A1-4C8B-B175-FB5ED18C3551}" type="presOf" srcId="{02616D85-F9ED-4158-A2EF-73F2497EE0FA}" destId="{2C42C782-2635-4A16-911B-6A56896C2E85}" srcOrd="0" destOrd="0" presId="urn:microsoft.com/office/officeart/2008/layout/VerticalCurvedList"/>
    <dgm:cxn modelId="{32C65464-BD19-45E1-9A11-15F41E5ECB0F}" type="presOf" srcId="{A7367F62-A568-4AEA-8FB8-79A8A54EEEEC}" destId="{1738D9BE-5EB1-48D5-B96F-3083378048A1}" srcOrd="0" destOrd="0" presId="urn:microsoft.com/office/officeart/2008/layout/VerticalCurvedList"/>
    <dgm:cxn modelId="{773A5815-1A57-41C3-9920-CAF34365887B}" srcId="{F878BAE6-F1B9-414A-AE9D-9EC2A19D9E00}" destId="{CF04A0BF-6087-438B-97D7-A49E9514FEC7}" srcOrd="0" destOrd="0" parTransId="{42BFB869-726D-436E-8869-331E7BE14E5B}" sibTransId="{5C91D5C8-B4BC-438B-8727-48A5F009AF66}"/>
    <dgm:cxn modelId="{28595D07-FF45-4180-A3EB-3C10CC06AE3C}" type="presOf" srcId="{2157CE57-782D-4ACD-B7EE-63FFB4522D63}" destId="{F8526E07-6E12-4070-B136-B9BF56C012AA}" srcOrd="0" destOrd="0" presId="urn:microsoft.com/office/officeart/2008/layout/VerticalCurvedList"/>
    <dgm:cxn modelId="{D6157603-F470-4D69-B9CB-8B648659BD76}" type="presParOf" srcId="{EA847812-6B2B-4A3A-842F-BB1A903DB0B9}" destId="{B52E10AF-8A6A-4E40-88D1-8B0874BCAD3C}" srcOrd="0" destOrd="0" presId="urn:microsoft.com/office/officeart/2008/layout/VerticalCurvedList"/>
    <dgm:cxn modelId="{980B43A5-E982-4A7E-AC92-6B9F7B101793}" type="presParOf" srcId="{B52E10AF-8A6A-4E40-88D1-8B0874BCAD3C}" destId="{A604B681-D005-40D0-8271-C03019E23CE1}" srcOrd="0" destOrd="0" presId="urn:microsoft.com/office/officeart/2008/layout/VerticalCurvedList"/>
    <dgm:cxn modelId="{379E67CF-FFBD-44BA-B0FC-2569EBA630DB}" type="presParOf" srcId="{A604B681-D005-40D0-8271-C03019E23CE1}" destId="{6232AE0F-CA8A-423D-852D-557EAD7ECD45}" srcOrd="0" destOrd="0" presId="urn:microsoft.com/office/officeart/2008/layout/VerticalCurvedList"/>
    <dgm:cxn modelId="{5AF8232D-BE5F-4A76-8249-B796BA1581B3}" type="presParOf" srcId="{A604B681-D005-40D0-8271-C03019E23CE1}" destId="{35F54952-EE74-4EF1-9A3A-6AB20FC9B84B}" srcOrd="1" destOrd="0" presId="urn:microsoft.com/office/officeart/2008/layout/VerticalCurvedList"/>
    <dgm:cxn modelId="{4C5B9E88-7D20-43B5-929C-E1DD7D47ED09}" type="presParOf" srcId="{A604B681-D005-40D0-8271-C03019E23CE1}" destId="{B9077FCD-91C4-471B-81AE-B2665AE14939}" srcOrd="2" destOrd="0" presId="urn:microsoft.com/office/officeart/2008/layout/VerticalCurvedList"/>
    <dgm:cxn modelId="{B3F7CB62-9039-4470-BFF2-63E2063DB417}" type="presParOf" srcId="{A604B681-D005-40D0-8271-C03019E23CE1}" destId="{4689255F-1187-4EC8-823F-8A6E6F0C271D}" srcOrd="3" destOrd="0" presId="urn:microsoft.com/office/officeart/2008/layout/VerticalCurvedList"/>
    <dgm:cxn modelId="{4934A2DB-3534-43CC-AEE6-491538A782E7}" type="presParOf" srcId="{B52E10AF-8A6A-4E40-88D1-8B0874BCAD3C}" destId="{A95F8042-BB15-43C3-9128-879CD4FC52F4}" srcOrd="1" destOrd="0" presId="urn:microsoft.com/office/officeart/2008/layout/VerticalCurvedList"/>
    <dgm:cxn modelId="{9097CDFD-7464-4748-B25F-688D57590D83}" type="presParOf" srcId="{B52E10AF-8A6A-4E40-88D1-8B0874BCAD3C}" destId="{0517F52A-3733-4F65-92E3-3763F97792D8}" srcOrd="2" destOrd="0" presId="urn:microsoft.com/office/officeart/2008/layout/VerticalCurvedList"/>
    <dgm:cxn modelId="{A5DA1D71-82D9-44FB-BB68-6653CC6C2DB4}" type="presParOf" srcId="{0517F52A-3733-4F65-92E3-3763F97792D8}" destId="{DFF2DB1D-C89B-4A8C-AE51-9A40609FB0EF}" srcOrd="0" destOrd="0" presId="urn:microsoft.com/office/officeart/2008/layout/VerticalCurvedList"/>
    <dgm:cxn modelId="{F809EA3E-1F41-4512-9D69-D5CA26504A98}" type="presParOf" srcId="{B52E10AF-8A6A-4E40-88D1-8B0874BCAD3C}" destId="{CF076515-0AC2-4869-A857-7259B6BC1442}" srcOrd="3" destOrd="0" presId="urn:microsoft.com/office/officeart/2008/layout/VerticalCurvedList"/>
    <dgm:cxn modelId="{2F87AB45-3EAF-4D98-BDEF-B17F2DBD9F58}" type="presParOf" srcId="{B52E10AF-8A6A-4E40-88D1-8B0874BCAD3C}" destId="{40544A13-1502-4727-A784-2EDDE69F80E5}" srcOrd="4" destOrd="0" presId="urn:microsoft.com/office/officeart/2008/layout/VerticalCurvedList"/>
    <dgm:cxn modelId="{71410E33-68BC-4D0C-BBE8-AB8FC13317E1}" type="presParOf" srcId="{40544A13-1502-4727-A784-2EDDE69F80E5}" destId="{406CBE6E-19C2-4BA8-9C29-C75781973BAE}" srcOrd="0" destOrd="0" presId="urn:microsoft.com/office/officeart/2008/layout/VerticalCurvedList"/>
    <dgm:cxn modelId="{0CDB84B3-D31D-4204-AF4D-EC7FF18157EF}" type="presParOf" srcId="{B52E10AF-8A6A-4E40-88D1-8B0874BCAD3C}" destId="{F8526E07-6E12-4070-B136-B9BF56C012AA}" srcOrd="5" destOrd="0" presId="urn:microsoft.com/office/officeart/2008/layout/VerticalCurvedList"/>
    <dgm:cxn modelId="{EBE069BC-5790-42A5-A6B7-5C2E61D452C4}" type="presParOf" srcId="{B52E10AF-8A6A-4E40-88D1-8B0874BCAD3C}" destId="{F03767EC-6719-4286-BDA3-EEC9C95527EF}" srcOrd="6" destOrd="0" presId="urn:microsoft.com/office/officeart/2008/layout/VerticalCurvedList"/>
    <dgm:cxn modelId="{0B52497C-4727-4E94-9E50-D3D04D59BC21}" type="presParOf" srcId="{F03767EC-6719-4286-BDA3-EEC9C95527EF}" destId="{42B54A40-03BF-4ABC-9D78-9056DD742789}" srcOrd="0" destOrd="0" presId="urn:microsoft.com/office/officeart/2008/layout/VerticalCurvedList"/>
    <dgm:cxn modelId="{57663B37-E0FC-4A54-B06F-D9F8011F6A3D}" type="presParOf" srcId="{B52E10AF-8A6A-4E40-88D1-8B0874BCAD3C}" destId="{2C42C782-2635-4A16-911B-6A56896C2E85}" srcOrd="7" destOrd="0" presId="urn:microsoft.com/office/officeart/2008/layout/VerticalCurvedList"/>
    <dgm:cxn modelId="{59EFB343-F422-478D-AD3C-43BAD5176B7D}" type="presParOf" srcId="{B52E10AF-8A6A-4E40-88D1-8B0874BCAD3C}" destId="{E1DF07E7-4C0C-41D7-AE1D-9C22A64F9AB3}" srcOrd="8" destOrd="0" presId="urn:microsoft.com/office/officeart/2008/layout/VerticalCurvedList"/>
    <dgm:cxn modelId="{06D46653-F534-405A-A78C-FE42AC41A159}" type="presParOf" srcId="{E1DF07E7-4C0C-41D7-AE1D-9C22A64F9AB3}" destId="{A295559B-1780-4EE8-9DB4-6F66D8F310DA}" srcOrd="0" destOrd="0" presId="urn:microsoft.com/office/officeart/2008/layout/VerticalCurvedList"/>
    <dgm:cxn modelId="{71695C7F-BAAA-42AD-A693-F8D061BEAE5B}" type="presParOf" srcId="{B52E10AF-8A6A-4E40-88D1-8B0874BCAD3C}" destId="{1738D9BE-5EB1-48D5-B96F-3083378048A1}" srcOrd="9" destOrd="0" presId="urn:microsoft.com/office/officeart/2008/layout/VerticalCurvedList"/>
    <dgm:cxn modelId="{CDEF31C4-55BB-48FE-B3FC-7D7B09C0B948}" type="presParOf" srcId="{B52E10AF-8A6A-4E40-88D1-8B0874BCAD3C}" destId="{F848EBEE-273A-44A2-BEAD-5413A2F5C026}" srcOrd="10" destOrd="0" presId="urn:microsoft.com/office/officeart/2008/layout/VerticalCurvedList"/>
    <dgm:cxn modelId="{FF9FF941-0E60-4D7C-92FB-709E4414237D}" type="presParOf" srcId="{F848EBEE-273A-44A2-BEAD-5413A2F5C026}" destId="{082DA661-B573-41B4-B0AA-D5E77F9A7109}" srcOrd="0" destOrd="0" presId="urn:microsoft.com/office/officeart/2008/layout/VerticalCurvedList"/>
    <dgm:cxn modelId="{46B69BC6-4704-4CF7-87A7-6FEF7F40587A}" type="presParOf" srcId="{B52E10AF-8A6A-4E40-88D1-8B0874BCAD3C}" destId="{D93F754E-D7F0-470E-A3AC-1C51B8964DD3}" srcOrd="11" destOrd="0" presId="urn:microsoft.com/office/officeart/2008/layout/VerticalCurvedList"/>
    <dgm:cxn modelId="{F3AF9A4C-3B21-4C19-8C17-FF33180D5F44}" type="presParOf" srcId="{B52E10AF-8A6A-4E40-88D1-8B0874BCAD3C}" destId="{CDB6B2B7-ED14-42D2-870F-1932C3C89F0B}" srcOrd="12" destOrd="0" presId="urn:microsoft.com/office/officeart/2008/layout/VerticalCurvedList"/>
    <dgm:cxn modelId="{0FE59E54-2171-4725-B2F6-196F7823EC02}" type="presParOf" srcId="{CDB6B2B7-ED14-42D2-870F-1932C3C89F0B}" destId="{AE6EECC3-586F-412D-93F2-38E721AB1B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54952-EE74-4EF1-9A3A-6AB20FC9B84B}">
      <dsp:nvSpPr>
        <dsp:cNvPr id="0" name=""/>
        <dsp:cNvSpPr/>
      </dsp:nvSpPr>
      <dsp:spPr>
        <a:xfrm>
          <a:off x="-5219054" y="-799381"/>
          <a:ext cx="6214936" cy="6214936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F8042-BB15-43C3-9128-879CD4FC52F4}">
      <dsp:nvSpPr>
        <dsp:cNvPr id="0" name=""/>
        <dsp:cNvSpPr/>
      </dsp:nvSpPr>
      <dsp:spPr>
        <a:xfrm>
          <a:off x="371397" y="243087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Найти уже существующие сведения в глобальном научном  пространстве</a:t>
          </a:r>
          <a:endParaRPr lang="en-US" sz="1400" kern="1200" dirty="0"/>
        </a:p>
      </dsp:txBody>
      <dsp:txXfrm>
        <a:off x="371397" y="243087"/>
        <a:ext cx="5660694" cy="485990"/>
      </dsp:txXfrm>
    </dsp:sp>
    <dsp:sp modelId="{DFF2DB1D-C89B-4A8C-AE51-9A40609FB0EF}">
      <dsp:nvSpPr>
        <dsp:cNvPr id="0" name=""/>
        <dsp:cNvSpPr/>
      </dsp:nvSpPr>
      <dsp:spPr>
        <a:xfrm>
          <a:off x="67653" y="18233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6515-0AC2-4869-A857-7259B6BC1442}">
      <dsp:nvSpPr>
        <dsp:cNvPr id="0" name=""/>
        <dsp:cNvSpPr/>
      </dsp:nvSpPr>
      <dsp:spPr>
        <a:xfrm>
          <a:off x="771158" y="971981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 научных тем, поиск идей</a:t>
          </a:r>
          <a:endParaRPr lang="en-US" sz="1400" kern="1200" dirty="0"/>
        </a:p>
      </dsp:txBody>
      <dsp:txXfrm>
        <a:off x="771158" y="971981"/>
        <a:ext cx="5260934" cy="485990"/>
      </dsp:txXfrm>
    </dsp:sp>
    <dsp:sp modelId="{406CBE6E-19C2-4BA8-9C29-C75781973BAE}">
      <dsp:nvSpPr>
        <dsp:cNvPr id="0" name=""/>
        <dsp:cNvSpPr/>
      </dsp:nvSpPr>
      <dsp:spPr>
        <a:xfrm>
          <a:off x="467413" y="91123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26E07-6E12-4070-B136-B9BF56C012AA}">
      <dsp:nvSpPr>
        <dsp:cNvPr id="0" name=""/>
        <dsp:cNvSpPr/>
      </dsp:nvSpPr>
      <dsp:spPr>
        <a:xfrm>
          <a:off x="982497" y="1751578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партнеров для исследований</a:t>
          </a:r>
          <a:endParaRPr lang="en-US" sz="1400" kern="1200" dirty="0"/>
        </a:p>
      </dsp:txBody>
      <dsp:txXfrm>
        <a:off x="982497" y="1751578"/>
        <a:ext cx="5078133" cy="485990"/>
      </dsp:txXfrm>
    </dsp:sp>
    <dsp:sp modelId="{42B54A40-03BF-4ABC-9D78-9056DD742789}">
      <dsp:nvSpPr>
        <dsp:cNvPr id="0" name=""/>
        <dsp:cNvSpPr/>
      </dsp:nvSpPr>
      <dsp:spPr>
        <a:xfrm>
          <a:off x="650214" y="1640126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C782-2635-4A16-911B-6A56896C2E85}">
      <dsp:nvSpPr>
        <dsp:cNvPr id="0" name=""/>
        <dsp:cNvSpPr/>
      </dsp:nvSpPr>
      <dsp:spPr>
        <a:xfrm>
          <a:off x="953958" y="2429307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и аналитика журналов для чтения/публикации своих статей</a:t>
          </a:r>
          <a:endParaRPr lang="en-US" sz="1400" kern="1200" dirty="0"/>
        </a:p>
      </dsp:txBody>
      <dsp:txXfrm>
        <a:off x="953958" y="2429307"/>
        <a:ext cx="5078133" cy="485990"/>
      </dsp:txXfrm>
    </dsp:sp>
    <dsp:sp modelId="{A295559B-1780-4EE8-9DB4-6F66D8F310DA}">
      <dsp:nvSpPr>
        <dsp:cNvPr id="0" name=""/>
        <dsp:cNvSpPr/>
      </dsp:nvSpPr>
      <dsp:spPr>
        <a:xfrm>
          <a:off x="650214" y="236855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D9BE-5EB1-48D5-B96F-3083378048A1}">
      <dsp:nvSpPr>
        <dsp:cNvPr id="0" name=""/>
        <dsp:cNvSpPr/>
      </dsp:nvSpPr>
      <dsp:spPr>
        <a:xfrm>
          <a:off x="771158" y="3158200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Отслеживание значимости исследования</a:t>
          </a:r>
          <a:r>
            <a:rPr lang="en-US" sz="1400" kern="1200" dirty="0" smtClean="0"/>
            <a:t>; </a:t>
          </a:r>
          <a:r>
            <a:rPr lang="ru-RU" sz="1400" kern="1200" dirty="0" smtClean="0"/>
            <a:t>мониторинг глобальных научных трендов</a:t>
          </a:r>
          <a:endParaRPr lang="en-US" sz="1400" kern="1200" dirty="0"/>
        </a:p>
      </dsp:txBody>
      <dsp:txXfrm>
        <a:off x="771158" y="3158200"/>
        <a:ext cx="5260934" cy="485990"/>
      </dsp:txXfrm>
    </dsp:sp>
    <dsp:sp modelId="{082DA661-B573-41B4-B0AA-D5E77F9A7109}">
      <dsp:nvSpPr>
        <dsp:cNvPr id="0" name=""/>
        <dsp:cNvSpPr/>
      </dsp:nvSpPr>
      <dsp:spPr>
        <a:xfrm>
          <a:off x="467413" y="309745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754E-D7F0-470E-A3AC-1C51B8964DD3}">
      <dsp:nvSpPr>
        <dsp:cNvPr id="0" name=""/>
        <dsp:cNvSpPr/>
      </dsp:nvSpPr>
      <dsp:spPr>
        <a:xfrm>
          <a:off x="371397" y="3887094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своей научной карьерой</a:t>
          </a:r>
          <a:r>
            <a:rPr lang="en-US" sz="1400" kern="1200" dirty="0" smtClean="0"/>
            <a:t> – </a:t>
          </a:r>
          <a:r>
            <a:rPr lang="ru-RU" sz="1400" kern="1200" dirty="0" smtClean="0"/>
            <a:t> отслеживание цитирований, </a:t>
          </a:r>
          <a:r>
            <a:rPr lang="en-US" sz="1400" i="1" kern="1200" dirty="0" smtClean="0"/>
            <a:t>h</a:t>
          </a:r>
          <a:r>
            <a:rPr lang="en-US" sz="1400" kern="1200" dirty="0" smtClean="0"/>
            <a:t>-index</a:t>
          </a:r>
          <a:endParaRPr lang="en-US" sz="1400" kern="1200" dirty="0"/>
        </a:p>
      </dsp:txBody>
      <dsp:txXfrm>
        <a:off x="371397" y="3887094"/>
        <a:ext cx="5660694" cy="485990"/>
      </dsp:txXfrm>
    </dsp:sp>
    <dsp:sp modelId="{AE6EECC3-586F-412D-93F2-38E721AB1B07}">
      <dsp:nvSpPr>
        <dsp:cNvPr id="0" name=""/>
        <dsp:cNvSpPr/>
      </dsp:nvSpPr>
      <dsp:spPr>
        <a:xfrm>
          <a:off x="67653" y="3826345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716056-263B-49D1-B203-C479EB78C65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9C17BD-C5BE-4941-8F14-425F1179B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26696A-71A6-4EF4-9DEC-1619E935790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BA32C3-6889-4CDA-A6BC-4CA1EE67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9701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6C3F6-FDBC-4912-9F0B-2AE32BDEB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обеспечивается благодаря независимому экспертному совету, оценивающему по строгому набору</a:t>
            </a:r>
            <a:r>
              <a:rPr lang="ru-RU" baseline="0" dirty="0" smtClean="0"/>
              <a:t> критериевм</a:t>
            </a:r>
            <a:r>
              <a:rPr lang="ru-RU" dirty="0" smtClean="0"/>
              <a:t>целесообразность вхождения каждого журнала в базу данных </a:t>
            </a:r>
            <a:r>
              <a:rPr lang="en-GB" dirty="0" smtClean="0"/>
              <a:t>Scopus</a:t>
            </a:r>
            <a:r>
              <a:rPr lang="ru-RU" dirty="0" smtClean="0"/>
              <a:t>. Каждый</a:t>
            </a:r>
            <a:r>
              <a:rPr lang="ru-RU" baseline="0" dirty="0" smtClean="0"/>
              <a:t> новый журнал </a:t>
            </a:r>
            <a:r>
              <a:rPr lang="en-GB" baseline="0" dirty="0" err="1" smtClean="0"/>
              <a:t>elsevier</a:t>
            </a:r>
            <a:r>
              <a:rPr lang="ru-RU" baseline="0" dirty="0" smtClean="0"/>
              <a:t> проходит аналогичную экспертизу отправляя заявку на индексацию в </a:t>
            </a:r>
            <a:r>
              <a:rPr lang="en-GB" baseline="0" dirty="0" smtClean="0"/>
              <a:t>Scopus.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E98E-D8D6-4EFD-B00B-16AC5B6BC3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356179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17230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5F91E-B2EE-4B12-B8DD-D4E624D224BB}" type="slidenum">
              <a:rPr kumimoji="0" lang="en-GB" altLang="en-US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kumimoji="0" lang="en-GB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17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372569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FD96C-B9BD-4514-8622-9E2116A5054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37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DC00CE-0100-4D63-9507-905679C73F63}" type="datetime1">
              <a:rPr lang="en-US">
                <a:solidFill>
                  <a:srgbClr val="53565A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11/1/2017</a:t>
            </a:fld>
            <a:endParaRPr lang="en-US">
              <a:solidFill>
                <a:srgbClr val="53565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5486400" cy="365125"/>
          </a:xfrm>
          <a:prstGeom prst="rect">
            <a:avLst/>
          </a:prstGeom>
        </p:spPr>
        <p:txBody>
          <a:bodyPr/>
          <a:lstStyle>
            <a:lvl1pPr>
              <a:defRPr sz="7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3565A"/>
                </a:solidFill>
                <a:latin typeface="Arial"/>
              </a:rPr>
              <a:t>Snowball Metrics Project Partners</a:t>
            </a:r>
            <a:endParaRPr lang="en-US" sz="800" b="0">
              <a:solidFill>
                <a:srgbClr val="53565A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rgbClr val="53565A"/>
                </a:solidFill>
                <a:latin typeface="Arial"/>
              </a:rPr>
              <a:t>University of Oxford, University College London, University of Cambridge, Imperial Colledge London, University of Bristol, University of Leeds, Queen’s University Belfast, University of St. Andrews, Elsevier  *Ordered according to productivity 2011 (data source: Scopus)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8008" y="928"/>
            <a:ext cx="457200" cy="327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C23E-1427-4651-8D2C-9DE5C77431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331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6767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3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F1F2-D559-4E91-80F7-657BA84D3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8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10634"/>
            <a:ext cx="4384675" cy="47983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7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39191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67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2724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B01B-EEDD-49A6-8D7A-3054EF367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2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lsevier.com/app/answers/list/p/8150/c/7956,8735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feedback/author/home.uri#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lsevierRussia" TargetMode="External"/><Relationship Id="rId2" Type="http://schemas.openxmlformats.org/officeDocument/2006/relationships/hyperlink" Target="http://www.elsevierscience.ru/products/scopus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scopus.com/" TargetMode="External"/><Relationship Id="rId5" Type="http://schemas.openxmlformats.org/officeDocument/2006/relationships/hyperlink" Target="http://blog.scopus.com/" TargetMode="External"/><Relationship Id="rId4" Type="http://schemas.openxmlformats.org/officeDocument/2006/relationships/hyperlink" Target="http://www.elsevierscience.ru/about/faqs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Scopus в помощь исследователю и научной </a:t>
            </a:r>
            <a:r>
              <a:rPr lang="ru-RU" sz="2400" dirty="0" smtClean="0"/>
              <a:t>организации</a:t>
            </a:r>
            <a:endParaRPr lang="ru-RU" sz="24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57175" y="4581128"/>
            <a:ext cx="6331049" cy="6557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Андрей П. Локтев</a:t>
            </a:r>
          </a:p>
          <a:p>
            <a:r>
              <a:rPr lang="ru-RU" dirty="0" smtClean="0"/>
              <a:t>Консультант по ключевым информационным решениям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57175" y="5303344"/>
            <a:ext cx="5178921" cy="645936"/>
          </a:xfrm>
        </p:spPr>
        <p:txBody>
          <a:bodyPr>
            <a:normAutofit/>
          </a:bodyPr>
          <a:lstStyle/>
          <a:p>
            <a:r>
              <a:rPr lang="ru-RU" b="1" dirty="0" smtClean="0"/>
              <a:t>1 ноября </a:t>
            </a:r>
            <a:r>
              <a:rPr lang="ru-RU" b="1" dirty="0" smtClean="0"/>
              <a:t>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685800"/>
          </a:xfrm>
        </p:spPr>
        <p:txBody>
          <a:bodyPr/>
          <a:lstStyle/>
          <a:p>
            <a:r>
              <a:rPr lang="ru-RU" sz="2000" dirty="0" smtClean="0"/>
              <a:t>Использование групповых символов, операторов при поиске и другое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410200"/>
          </a:xfrm>
        </p:spPr>
        <p:txBody>
          <a:bodyPr>
            <a:normAutofit/>
          </a:bodyPr>
          <a:lstStyle/>
          <a:p>
            <a:pPr marL="86868" indent="0">
              <a:buNone/>
            </a:pPr>
            <a:r>
              <a:rPr lang="en-GB" sz="1400" b="1" dirty="0" smtClean="0"/>
              <a:t>1. </a:t>
            </a:r>
            <a:r>
              <a:rPr lang="ru-RU" sz="1400" b="1" dirty="0" smtClean="0"/>
              <a:t>? – замена одного символа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AFFIL(</a:t>
            </a:r>
            <a:r>
              <a:rPr lang="en-US" sz="1400" i="1" dirty="0" err="1"/>
              <a:t>nure?berg</a:t>
            </a:r>
            <a:r>
              <a:rPr lang="en-US" sz="1400" i="1" dirty="0"/>
              <a:t>)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Nuremberg, </a:t>
            </a:r>
            <a:r>
              <a:rPr lang="en-US" sz="1400" i="1" dirty="0" err="1" smtClean="0"/>
              <a:t>Nurenberg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2. </a:t>
            </a:r>
            <a:r>
              <a:rPr lang="ru-RU" sz="1400" b="1" dirty="0" smtClean="0"/>
              <a:t>* - замена 0 и более символов в любой части слова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 err="1"/>
              <a:t>behav</a:t>
            </a:r>
            <a:r>
              <a:rPr lang="en-US" sz="1400" i="1" dirty="0"/>
              <a:t>*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behave, behavior, </a:t>
            </a:r>
            <a:r>
              <a:rPr lang="en-US" sz="1400" i="1" dirty="0" err="1"/>
              <a:t>behaviour</a:t>
            </a:r>
            <a:r>
              <a:rPr lang="en-US" sz="1400" i="1" dirty="0"/>
              <a:t>, </a:t>
            </a:r>
            <a:r>
              <a:rPr lang="en-US" sz="1400" i="1" dirty="0" err="1"/>
              <a:t>behavioural</a:t>
            </a:r>
            <a:r>
              <a:rPr lang="en-US" sz="1400" i="1" dirty="0"/>
              <a:t>, </a:t>
            </a:r>
            <a:r>
              <a:rPr lang="en-US" sz="1400" i="1" dirty="0" err="1"/>
              <a:t>behaviourism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ru-RU" sz="1400" i="1" dirty="0"/>
              <a:t>и</a:t>
            </a:r>
            <a:r>
              <a:rPr lang="ru-RU" sz="1400" i="1" dirty="0" smtClean="0"/>
              <a:t>ли </a:t>
            </a:r>
            <a:r>
              <a:rPr lang="en-US" sz="1400" i="1" dirty="0"/>
              <a:t>*</a:t>
            </a:r>
            <a:r>
              <a:rPr lang="en-US" sz="1400" i="1" dirty="0" err="1"/>
              <a:t>tocopherol</a:t>
            </a:r>
            <a:r>
              <a:rPr lang="en-US" sz="1400" i="1" dirty="0"/>
              <a:t>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</a:t>
            </a:r>
            <a:r>
              <a:rPr lang="el-GR" sz="1400" i="1" dirty="0"/>
              <a:t>α-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l-GR" sz="1400" i="1" dirty="0"/>
              <a:t>γ-</a:t>
            </a:r>
            <a:r>
              <a:rPr lang="en-US" sz="1400" i="1" dirty="0" err="1"/>
              <a:t>tocopherol</a:t>
            </a:r>
            <a:r>
              <a:rPr lang="en-US" sz="1400" i="1" dirty="0"/>
              <a:t> , </a:t>
            </a:r>
            <a:r>
              <a:rPr lang="el-GR" sz="1400" i="1" dirty="0"/>
              <a:t>δ-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tocopherols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en-GB" sz="1400" b="1" dirty="0" smtClean="0"/>
              <a:t>3.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– </a:t>
            </a:r>
            <a:r>
              <a:rPr lang="ru-RU" sz="1400" b="1" dirty="0" smtClean="0"/>
              <a:t>находит варианты со всеми указанными терминами, но расположенными на разном расстоянии друг от друга</a:t>
            </a:r>
            <a:endParaRPr lang="ru-RU" sz="1800" b="1" dirty="0" smtClean="0"/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lesion </a:t>
            </a:r>
            <a:r>
              <a:rPr lang="en-US" sz="1400" i="1" dirty="0" smtClean="0"/>
              <a:t>AND</a:t>
            </a:r>
            <a:r>
              <a:rPr lang="en-US" sz="1400" i="1" dirty="0"/>
              <a:t> </a:t>
            </a:r>
            <a:r>
              <a:rPr lang="en-US" sz="1400" i="1" dirty="0" smtClean="0"/>
              <a:t>pancreatic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4.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OR </a:t>
            </a:r>
            <a:r>
              <a:rPr lang="en-GB" sz="1400" b="1" dirty="0"/>
              <a:t>– </a:t>
            </a:r>
            <a:r>
              <a:rPr lang="ru-RU" sz="1400" b="1" dirty="0"/>
              <a:t>находит варианты </a:t>
            </a:r>
            <a:r>
              <a:rPr lang="ru-RU" sz="1400" b="1" dirty="0" smtClean="0"/>
              <a:t>с</a:t>
            </a:r>
            <a:r>
              <a:rPr lang="en-GB" sz="1400" b="1" dirty="0"/>
              <a:t> </a:t>
            </a:r>
            <a:r>
              <a:rPr lang="ru-RU" sz="1400" b="1" dirty="0" smtClean="0"/>
              <a:t>одним из указанных терминов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/>
              <a:t>Пример: </a:t>
            </a:r>
            <a:r>
              <a:rPr lang="en-US" sz="1400" i="1" dirty="0"/>
              <a:t>kidney OR </a:t>
            </a:r>
            <a:r>
              <a:rPr lang="en-US" sz="1400" i="1" dirty="0" smtClean="0"/>
              <a:t>renal</a:t>
            </a:r>
            <a:r>
              <a:rPr lang="ru-RU" sz="1400" i="1" dirty="0" smtClean="0"/>
              <a:t> найдет записи или с термином </a:t>
            </a:r>
            <a:r>
              <a:rPr lang="en-US" sz="1400" i="1" dirty="0" smtClean="0"/>
              <a:t>kidney</a:t>
            </a:r>
            <a:r>
              <a:rPr lang="ru-RU" sz="1400" i="1" dirty="0" smtClean="0"/>
              <a:t> или с термином</a:t>
            </a:r>
            <a:r>
              <a:rPr lang="en-US" sz="1400" i="1" dirty="0" smtClean="0"/>
              <a:t> </a:t>
            </a:r>
            <a:r>
              <a:rPr lang="en-US" sz="1400" i="1" dirty="0"/>
              <a:t>renal</a:t>
            </a:r>
            <a:r>
              <a:rPr lang="ru-RU" sz="1400" i="1" dirty="0"/>
              <a:t> </a:t>
            </a:r>
          </a:p>
          <a:p>
            <a:pPr marL="86868" indent="0">
              <a:buNone/>
            </a:pPr>
            <a:r>
              <a:rPr lang="en-GB" sz="1400" b="1" dirty="0" smtClean="0"/>
              <a:t>5.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NOT – </a:t>
            </a:r>
            <a:r>
              <a:rPr lang="ru-RU" sz="1400" b="1" dirty="0" smtClean="0"/>
              <a:t>исключает указанный термин. Этот оператор используется в конце поискового запроса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ganglia OR tumor AND NOT </a:t>
            </a:r>
            <a:r>
              <a:rPr lang="en-US" sz="1400" i="1" dirty="0" smtClean="0"/>
              <a:t>malignant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6. </a:t>
            </a:r>
            <a:r>
              <a:rPr lang="ru-RU" sz="1400" b="1" dirty="0" smtClean="0"/>
              <a:t>При поиске точной фразы (без вариантов написания терминов) используйте </a:t>
            </a:r>
            <a:r>
              <a:rPr lang="en-GB" sz="1400" b="1" dirty="0" smtClean="0"/>
              <a:t>{}</a:t>
            </a:r>
          </a:p>
          <a:p>
            <a:pPr marL="86868" indent="0">
              <a:buNone/>
            </a:pPr>
            <a:r>
              <a:rPr lang="ru-RU" sz="1400" i="1" dirty="0" smtClean="0"/>
              <a:t>Пример:</a:t>
            </a:r>
            <a:r>
              <a:rPr lang="en-US" sz="1400" i="1" dirty="0"/>
              <a:t> {oyster </a:t>
            </a:r>
            <a:r>
              <a:rPr lang="en-US" sz="1400" i="1" dirty="0" smtClean="0"/>
              <a:t>toadfish}</a:t>
            </a:r>
            <a:r>
              <a:rPr lang="ru-RU" sz="1400" i="1" dirty="0" smtClean="0"/>
              <a:t> результаты поиска будут содержать документы именно с этой фразой.</a:t>
            </a:r>
            <a:r>
              <a:rPr lang="en-US" sz="1400" i="1" dirty="0" smtClean="0"/>
              <a:t> 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7. “ </a:t>
            </a:r>
            <a:r>
              <a:rPr lang="en-GB" sz="1400" b="1" dirty="0"/>
              <a:t>” – </a:t>
            </a:r>
            <a:r>
              <a:rPr lang="ru-RU" sz="1400" b="1" dirty="0"/>
              <a:t>поиск фразы в двойных кавычках возвращает такие же результаты как и при поиске с оператором </a:t>
            </a:r>
            <a:r>
              <a:rPr lang="en-GB" sz="1400" b="1" dirty="0"/>
              <a:t>AND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 smtClean="0"/>
              <a:t>Пример: поиск </a:t>
            </a:r>
            <a:r>
              <a:rPr lang="en-US" sz="1400" i="1" dirty="0" smtClean="0"/>
              <a:t>"</a:t>
            </a:r>
            <a:r>
              <a:rPr lang="en-US" sz="1400" i="1" dirty="0"/>
              <a:t>criminal* </a:t>
            </a:r>
            <a:r>
              <a:rPr lang="en-US" sz="1400" i="1" dirty="0" err="1"/>
              <a:t>insan</a:t>
            </a:r>
            <a:r>
              <a:rPr lang="en-US" sz="1400" i="1" dirty="0"/>
              <a:t>*" </a:t>
            </a:r>
            <a:r>
              <a:rPr lang="ru-RU" sz="1400" i="1" dirty="0" smtClean="0"/>
              <a:t>найдет результаты </a:t>
            </a:r>
            <a:r>
              <a:rPr lang="en-US" sz="1400" i="1" dirty="0" smtClean="0"/>
              <a:t> </a:t>
            </a:r>
            <a:r>
              <a:rPr lang="en-US" sz="1400" i="1" dirty="0"/>
              <a:t>criminally insane </a:t>
            </a:r>
            <a:r>
              <a:rPr lang="ru-RU" sz="1400" i="1" dirty="0"/>
              <a:t>и</a:t>
            </a:r>
            <a:r>
              <a:rPr lang="en-US" sz="1400" i="1" dirty="0" smtClean="0"/>
              <a:t> </a:t>
            </a:r>
            <a:r>
              <a:rPr lang="en-US" sz="1400" i="1" dirty="0"/>
              <a:t>criminal </a:t>
            </a:r>
            <a:r>
              <a:rPr lang="en-US" sz="1400" i="1" dirty="0" smtClean="0"/>
              <a:t>insanity</a:t>
            </a:r>
            <a:r>
              <a:rPr lang="ru-RU" sz="1400" i="1" dirty="0" smtClean="0"/>
              <a:t>, с разным размещением терминов по отношению друг к другу и с разным окончанием</a:t>
            </a:r>
          </a:p>
          <a:p>
            <a:pPr marL="86868" indent="0">
              <a:buNone/>
            </a:pPr>
            <a:endParaRPr lang="ru-RU" sz="1400" i="1" dirty="0"/>
          </a:p>
          <a:p>
            <a:pPr marL="86868" indent="0">
              <a:buNone/>
            </a:pPr>
            <a:r>
              <a:rPr lang="ru-RU" sz="1400" i="1" dirty="0" smtClean="0"/>
              <a:t>Дополнительно о правилах поиска см.: </a:t>
            </a:r>
            <a:r>
              <a:rPr lang="en-US" sz="1400" i="1" dirty="0">
                <a:hlinkClick r:id="rId2"/>
              </a:rPr>
              <a:t>http://</a:t>
            </a:r>
            <a:r>
              <a:rPr lang="en-US" sz="1400" i="1" dirty="0" smtClean="0">
                <a:hlinkClick r:id="rId2"/>
              </a:rPr>
              <a:t>help.elsevier.com/app/answers/list/p/8150/c/7956,8735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85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kshonakg\Desktop\08-08-2017 19-28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78508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ru-RU" dirty="0" smtClean="0"/>
              <a:t>Результаты поиска и дальнейшие возможности работы с найденными результатами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22098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25908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4600" y="3429000"/>
            <a:ext cx="6248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1" y="304800"/>
            <a:ext cx="5867400" cy="685800"/>
          </a:xfrm>
        </p:spPr>
        <p:txBody>
          <a:bodyPr/>
          <a:lstStyle/>
          <a:p>
            <a:r>
              <a:rPr lang="ru-RU" dirty="0" smtClean="0"/>
              <a:t>Статья/запись в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12290" name="Picture 2" descr="C:\Users\yakshonakg\Desktop\08-08-2017 22-04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057"/>
            <a:ext cx="7691437" cy="511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3788" y="1610404"/>
            <a:ext cx="2518374" cy="47985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Было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3A8CE97-0062-42C3-A5B5-5B80B2DB4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CFC56B-BF12-47A8-981E-C0D511A57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04" y="614668"/>
            <a:ext cx="5014005" cy="480709"/>
          </a:xfrm>
        </p:spPr>
        <p:txBody>
          <a:bodyPr/>
          <a:lstStyle/>
          <a:p>
            <a:r>
              <a:rPr lang="ru-RU" sz="2400" b="1" dirty="0" smtClean="0"/>
              <a:t>Отслеживание показателей статей в </a:t>
            </a:r>
            <a:r>
              <a:rPr lang="en-US" sz="2400" b="1" dirty="0" smtClean="0"/>
              <a:t>Scopus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4C2B790-A91C-49A3-993A-2A61A7E4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952" y="12062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8D01B8-917F-4455-9381-A0A99796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55" y="2157416"/>
            <a:ext cx="2230703" cy="42509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7C13D1A-F905-463F-8DA8-6D92D70BD67E}"/>
              </a:ext>
            </a:extLst>
          </p:cNvPr>
          <p:cNvGrpSpPr>
            <a:grpSpLocks noChangeAspect="1"/>
          </p:cNvGrpSpPr>
          <p:nvPr/>
        </p:nvGrpSpPr>
        <p:grpSpPr>
          <a:xfrm>
            <a:off x="4021289" y="2157416"/>
            <a:ext cx="2683591" cy="3468510"/>
            <a:chOff x="4436403" y="1936563"/>
            <a:chExt cx="3551658" cy="459047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EE22861-F27A-4609-B8C0-58A53BBD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6403" y="1936563"/>
              <a:ext cx="2809524" cy="45904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1FCED192-249C-4133-A0BF-F6DA686F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2347" y="5134590"/>
              <a:ext cx="1685714" cy="609524"/>
            </a:xfrm>
            <a:prstGeom prst="rect">
              <a:avLst/>
            </a:prstGeom>
          </p:spPr>
        </p:pic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3905803" y="1610404"/>
            <a:ext cx="3051927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1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Стало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EEAE93-2E4B-4AD2-9AD3-B6075E898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287" y="768664"/>
            <a:ext cx="1942857" cy="587619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C30B7EE-2A9F-439F-97B5-FFFB8820B228}"/>
              </a:ext>
            </a:extLst>
          </p:cNvPr>
          <p:cNvCxnSpPr/>
          <p:nvPr/>
        </p:nvCxnSpPr>
        <p:spPr>
          <a:xfrm flipV="1">
            <a:off x="6020709" y="3620125"/>
            <a:ext cx="619934" cy="86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A2477FA-9C08-4C70-A18B-02239BD53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884170-26C2-4CF9-A978-4E4D1EA3F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3" y="783773"/>
            <a:ext cx="7550831" cy="398688"/>
          </a:xfrm>
        </p:spPr>
        <p:txBody>
          <a:bodyPr/>
          <a:lstStyle/>
          <a:p>
            <a:r>
              <a:rPr lang="ru-RU" sz="2400" b="1" dirty="0" smtClean="0"/>
              <a:t>Единая страница со всеми показателями статьи</a:t>
            </a:r>
            <a:endParaRPr lang="en-US" sz="2400" b="1" dirty="0"/>
          </a:p>
        </p:txBody>
      </p:sp>
      <p:pic>
        <p:nvPicPr>
          <p:cNvPr id="5" name="Picture 4" descr="C:\Users\bronsonj\AppData\Local\Temp\SNAGHTML98c687e.PNG">
            <a:extLst>
              <a:ext uri="{FF2B5EF4-FFF2-40B4-BE49-F238E27FC236}">
                <a16:creationId xmlns="" xmlns:a16="http://schemas.microsoft.com/office/drawing/2014/main" id="{D3529588-A70E-4F94-BC82-6860580351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5" y="1240518"/>
            <a:ext cx="6052457" cy="6321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255BA50-C039-45CC-B280-9B4161D2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1B29D5-A35F-4DE3-A237-0B06D4AE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788" y="494846"/>
            <a:ext cx="7429500" cy="285750"/>
          </a:xfrm>
        </p:spPr>
        <p:txBody>
          <a:bodyPr/>
          <a:lstStyle/>
          <a:p>
            <a:r>
              <a:rPr lang="en-US" sz="2400" b="1" dirty="0" smtClean="0"/>
              <a:t>Plum Print</a:t>
            </a:r>
            <a:r>
              <a:rPr lang="ru-RU" sz="2400" b="1" dirty="0" smtClean="0"/>
              <a:t> - визуализация разных типов метрик</a:t>
            </a:r>
            <a:endParaRPr lang="en-US" sz="2400" b="1" dirty="0"/>
          </a:p>
        </p:txBody>
      </p:sp>
      <p:pic>
        <p:nvPicPr>
          <p:cNvPr id="2050" name="Picture 2" descr="https://blog.scopus.com/sites/default/files/PlumPrintGu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0622"/>
            <a:ext cx="8849633" cy="57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u-RU" dirty="0" smtClean="0"/>
              <a:t>Ссылки на дополнительные данные исследования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" y="892109"/>
            <a:ext cx="7588154" cy="59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1057" y="423222"/>
            <a:ext cx="4164461" cy="1808257"/>
          </a:xfrm>
        </p:spPr>
        <p:txBody>
          <a:bodyPr/>
          <a:lstStyle/>
          <a:p>
            <a:r>
              <a:rPr lang="ru-RU" sz="2000" dirty="0" smtClean="0"/>
              <a:t>Пример ссылки на внешние данные исследования, например </a:t>
            </a:r>
            <a:r>
              <a:rPr lang="en-GB" sz="2000" dirty="0" smtClean="0"/>
              <a:t>CSD (Cambridge Structural Database) 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423222"/>
            <a:ext cx="2986489" cy="3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52382" y="1050879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3234519"/>
            <a:ext cx="6177329" cy="34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4" y="476672"/>
            <a:ext cx="3333333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705204"/>
            <a:ext cx="4555566" cy="418645"/>
          </a:xfrm>
        </p:spPr>
        <p:txBody>
          <a:bodyPr/>
          <a:lstStyle/>
          <a:p>
            <a:r>
              <a:rPr lang="ru-RU" dirty="0" smtClean="0"/>
              <a:t>Связанные публикации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" y="4120274"/>
            <a:ext cx="8964488" cy="3845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63888" y="1772816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066" y="3578065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066" y="5652930"/>
            <a:ext cx="3670846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1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Анализ </a:t>
            </a:r>
            <a:r>
              <a:rPr lang="ru-RU" sz="2800" dirty="0"/>
              <a:t>научно-исследовательской </a:t>
            </a:r>
            <a:r>
              <a:rPr lang="ru-RU" sz="2800" dirty="0" smtClean="0"/>
              <a:t>информации: на какие вопросы я найду ответы?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39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0375" y="3536212"/>
            <a:ext cx="3990799" cy="2174798"/>
            <a:chOff x="533400" y="3218560"/>
            <a:chExt cx="3990799" cy="2174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65" y="4049151"/>
              <a:ext cx="797848" cy="5494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45" y="4096806"/>
              <a:ext cx="1326626" cy="45416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Organisation for Economic Co-operation and Developm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391185"/>
              <a:ext cx="1552216" cy="57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ntconflictmgmtreu.files.wordpress.com/2011/02/ns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5" y="3218560"/>
              <a:ext cx="797848" cy="79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yprus-mail.com/wp-content/uploads/2014/01/erc_logo_lo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5873" r="23986" b="16134"/>
            <a:stretch/>
          </p:blipFill>
          <p:spPr bwMode="auto">
            <a:xfrm>
              <a:off x="3144212" y="3296608"/>
              <a:ext cx="838201" cy="71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forschungsinfo.de/kerndatensatz/img/logos/logo_ifq_oben_mini2.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2F9FF"/>
                </a:clrFrom>
                <a:clrTo>
                  <a:srgbClr val="F2F9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17"/>
            <a:stretch/>
          </p:blipFill>
          <p:spPr bwMode="auto">
            <a:xfrm>
              <a:off x="1666843" y="4076732"/>
              <a:ext cx="952500" cy="39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6546" y="4773699"/>
              <a:ext cx="632518" cy="575753"/>
            </a:xfrm>
            <a:prstGeom prst="rect">
              <a:avLst/>
            </a:prstGeom>
          </p:spPr>
        </p:pic>
        <p:pic>
          <p:nvPicPr>
            <p:cNvPr id="5128" name="Picture 8" descr="ISTIC - UNESCO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79" y="4725212"/>
              <a:ext cx="2052731" cy="60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National Research Foundation of korea_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3339" r="12527" b="15516"/>
            <a:stretch/>
          </p:blipFill>
          <p:spPr bwMode="auto">
            <a:xfrm>
              <a:off x="3715477" y="4729791"/>
              <a:ext cx="808722" cy="66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60318" y="3328218"/>
            <a:ext cx="378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ОЦЕНКА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7975" y="914400"/>
            <a:ext cx="4400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ИНДЕКСАЦИЯ 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25709" y="1327067"/>
            <a:ext cx="4492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22,800+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академических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5,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000+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издательств из 105 стран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45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,000+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книг</a:t>
            </a:r>
            <a:endParaRPr lang="ru-RU" altLang="en-US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млн.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патентных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записей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ru-RU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Метрики журналов: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SNIP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: The Source-Normalized Impact per Paper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SJR: The </a:t>
            </a:r>
            <a:r>
              <a:rPr lang="en-US" sz="1400" dirty="0" err="1">
                <a:solidFill>
                  <a:srgbClr val="53565A"/>
                </a:solidFill>
                <a:latin typeface="Calibri" panose="020F0502020204030204" pitchFamily="34" charset="0"/>
              </a:rPr>
              <a:t>SCImago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 Journal Rank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GB" sz="1400" dirty="0" err="1" smtClean="0">
                <a:solidFill>
                  <a:srgbClr val="53565A"/>
                </a:solidFill>
                <a:latin typeface="Calibri" panose="020F0502020204030204" pitchFamily="34" charset="0"/>
              </a:rPr>
              <a:t>CiteScore</a:t>
            </a:r>
            <a:endParaRPr lang="ru-RU" sz="14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endParaRPr lang="ru-RU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224" y="734384"/>
            <a:ext cx="3708958" cy="209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8512" y="2878719"/>
            <a:ext cx="3473727" cy="245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75" y="441996"/>
            <a:ext cx="46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SCOPUS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348" y="5879255"/>
            <a:ext cx="7083319" cy="990233"/>
            <a:chOff x="553348" y="5879255"/>
            <a:chExt cx="7083319" cy="9902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48" y="6048218"/>
              <a:ext cx="1289021" cy="630644"/>
            </a:xfrm>
            <a:prstGeom prst="rect">
              <a:avLst/>
            </a:prstGeom>
          </p:spPr>
        </p:pic>
        <p:pic>
          <p:nvPicPr>
            <p:cNvPr id="25" name="Picture 2" descr="http://www.uzh.ch/about/portrait/rankings/news/qsranking2014/world-university-ranking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31" y="6073808"/>
              <a:ext cx="2073476" cy="59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press.esmt.org/sites/default/files/styles/full_width/public/ft-mba-2014.png?itok=V08ln9m_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23"/>
            <a:stretch/>
          </p:blipFill>
          <p:spPr bwMode="auto">
            <a:xfrm>
              <a:off x="4387635" y="5879255"/>
              <a:ext cx="794323" cy="99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upload.wikimedia.org/wikipedia/en/d/da/Sjtu-logo-standard-red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08965"/>
              <a:ext cx="850498" cy="8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usnews.com/cmsmedia/5e/14/3fed9d274839b5bfe1f2bcba2d09/141027-ar-badge-large-design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924976"/>
              <a:ext cx="1007267" cy="89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79115" y="561930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АКАДЕМИЧЕСКИЕ РЕЙТИНГИ</a:t>
            </a:r>
          </a:p>
        </p:txBody>
      </p:sp>
      <p:pic>
        <p:nvPicPr>
          <p:cNvPr id="1026" name="Picture 2" descr="C:\Users\yakshonakg\Desktop\16-03-2017 08-45-3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07" y="1026771"/>
            <a:ext cx="7239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kshonakg\Desktop\08-08-2017 19-35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8903"/>
            <a:ext cx="9009251" cy="58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02637" y="1063626"/>
            <a:ext cx="2106613" cy="576262"/>
          </a:xfrm>
          <a:prstGeom prst="wedgeRoundRectCallout">
            <a:avLst>
              <a:gd name="adj1" fmla="val 17158"/>
              <a:gd name="adj2" fmla="val 5282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ea typeface="MS PGothic" pitchFamily="34" charset="-128"/>
              </a:rPr>
              <a:t>Самые влиятельные работы </a:t>
            </a:r>
            <a:endParaRPr lang="en-US" sz="14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554716" y="2519362"/>
            <a:ext cx="1503363" cy="447675"/>
          </a:xfrm>
          <a:prstGeom prst="wedgeRoundRectCallout">
            <a:avLst>
              <a:gd name="adj1" fmla="val 71711"/>
              <a:gd name="adj2" fmla="val -129673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  <a:ea typeface="MS PGothic" pitchFamily="34" charset="-128"/>
              </a:rPr>
              <a:t>Результаты в патентах</a:t>
            </a:r>
            <a:endParaRPr lang="en-US" sz="12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1600" y="304800"/>
            <a:ext cx="4826001" cy="1335088"/>
          </a:xfrm>
          <a:prstGeom prst="wedgeRoundRectCallout">
            <a:avLst>
              <a:gd name="adj1" fmla="val -35979"/>
              <a:gd name="adj2" fmla="val 19979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Есть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ли интерес к этой теме в последние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годы?</a:t>
            </a:r>
          </a:p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Кто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является экспертом?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организации занимаются исследованиями?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странах?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журналах опубликованы статьи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?</a:t>
            </a:r>
            <a:endParaRPr lang="en-GB" sz="1050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>
              <a:buFontTx/>
              <a:buChar char="-"/>
            </a:pPr>
            <a:r>
              <a:rPr lang="en-GB" sz="1050" dirty="0" smtClean="0">
                <a:solidFill>
                  <a:srgbClr val="FF0000"/>
                </a:solidFill>
                <a:ea typeface="MS PGothic" pitchFamily="34" charset="-128"/>
              </a:rPr>
              <a:t>-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Где мне опубликовать свои результаты?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ключевые слова используются?</a:t>
            </a:r>
            <a:endParaRPr lang="en-US" sz="105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2493" y="5486400"/>
            <a:ext cx="5625306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5400" y="3581400"/>
            <a:ext cx="223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" y="2967037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2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685800"/>
          </a:xfrm>
        </p:spPr>
        <p:txBody>
          <a:bodyPr/>
          <a:lstStyle/>
          <a:p>
            <a:r>
              <a:rPr lang="ru-RU" dirty="0" smtClean="0"/>
              <a:t>Аналитика по ведущим исследователям и организациям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8229600" cy="4274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72" y="2286000"/>
            <a:ext cx="6438095" cy="41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543" y="2286000"/>
            <a:ext cx="6409524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kshonakg\Desktop\08-08-2017 19-50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20752" cy="525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/>
          <a:lstStyle/>
          <a:p>
            <a:r>
              <a:rPr lang="en-GB" dirty="0" err="1" smtClean="0"/>
              <a:t>Analyze</a:t>
            </a:r>
            <a:r>
              <a:rPr lang="en-GB" dirty="0" smtClean="0"/>
              <a:t> results: </a:t>
            </a:r>
            <a:r>
              <a:rPr lang="ru-RU" dirty="0" smtClean="0"/>
              <a:t>источники (журналы)</a:t>
            </a:r>
            <a:endParaRPr lang="en-US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4191000" y="1447800"/>
            <a:ext cx="3124200" cy="685800"/>
          </a:xfrm>
          <a:prstGeom prst="wedgeRoundRectCallout">
            <a:avLst>
              <a:gd name="adj1" fmla="val 43432"/>
              <a:gd name="adj2" fmla="val 2056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Сравнение и выбор журналов для своей публикации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07524" y="3429000"/>
            <a:ext cx="3218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2768648"/>
            <a:ext cx="685800" cy="3238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kshonakg\Desktop\08-08-2017 19-53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515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39050" cy="685800"/>
          </a:xfrm>
        </p:spPr>
        <p:txBody>
          <a:bodyPr/>
          <a:lstStyle/>
          <a:p>
            <a:r>
              <a:rPr lang="ru-RU" dirty="0" smtClean="0"/>
              <a:t>Сравнение журналов по разным метрикам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3124200"/>
            <a:ext cx="502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43763"/>
            <a:ext cx="506349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CiteScore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5" dirty="0"/>
              <a:t>На </a:t>
            </a:r>
            <a:r>
              <a:rPr sz="1400" dirty="0"/>
              <a:t>примере </a:t>
            </a:r>
            <a:r>
              <a:rPr sz="1400" spc="-5" dirty="0"/>
              <a:t>показан </a:t>
            </a:r>
            <a:r>
              <a:rPr sz="1400" spc="-10" dirty="0"/>
              <a:t>расчет </a:t>
            </a:r>
            <a:r>
              <a:rPr sz="1400" dirty="0"/>
              <a:t>CiteScore </a:t>
            </a:r>
            <a:r>
              <a:rPr sz="1400" spc="-5" dirty="0"/>
              <a:t>calculated </a:t>
            </a:r>
            <a:r>
              <a:rPr sz="1400" dirty="0"/>
              <a:t>для</a:t>
            </a:r>
            <a:r>
              <a:rPr sz="1400" spc="-150" dirty="0"/>
              <a:t> </a:t>
            </a:r>
            <a:r>
              <a:rPr sz="1400" spc="-5" dirty="0"/>
              <a:t>2015</a:t>
            </a:r>
            <a:endParaRPr sz="1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5950" y="2580398"/>
          <a:ext cx="4185904" cy="340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493"/>
                <a:gridCol w="694499"/>
                <a:gridCol w="699261"/>
                <a:gridCol w="699198"/>
                <a:gridCol w="699198"/>
                <a:gridCol w="699255"/>
              </a:tblGrid>
              <a:tr h="34066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82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FF8200"/>
                      </a:solidFill>
                      <a:prstDash val="solid"/>
                    </a:lnR>
                    <a:lnT w="38100">
                      <a:solidFill>
                        <a:srgbClr val="FF8200"/>
                      </a:solidFill>
                      <a:prstDash val="solid"/>
                    </a:lnT>
                    <a:lnB w="38100">
                      <a:solidFill>
                        <a:srgbClr val="FF8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39966" y="2182748"/>
            <a:ext cx="767080" cy="378460"/>
          </a:xfrm>
          <a:custGeom>
            <a:avLst/>
            <a:gdLst/>
            <a:ahLst/>
            <a:cxnLst/>
            <a:rect l="l" t="t" r="r" b="b"/>
            <a:pathLst>
              <a:path w="767079" h="378460">
                <a:moveTo>
                  <a:pt x="537892" y="25400"/>
                </a:moveTo>
                <a:lnTo>
                  <a:pt x="404875" y="25400"/>
                </a:lnTo>
                <a:lnTo>
                  <a:pt x="422275" y="25780"/>
                </a:lnTo>
                <a:lnTo>
                  <a:pt x="439292" y="27177"/>
                </a:lnTo>
                <a:lnTo>
                  <a:pt x="489076" y="36067"/>
                </a:lnTo>
                <a:lnTo>
                  <a:pt x="536066" y="51942"/>
                </a:lnTo>
                <a:lnTo>
                  <a:pt x="579501" y="74295"/>
                </a:lnTo>
                <a:lnTo>
                  <a:pt x="619125" y="102488"/>
                </a:lnTo>
                <a:lnTo>
                  <a:pt x="654176" y="135889"/>
                </a:lnTo>
                <a:lnTo>
                  <a:pt x="684149" y="174116"/>
                </a:lnTo>
                <a:lnTo>
                  <a:pt x="708405" y="216535"/>
                </a:lnTo>
                <a:lnTo>
                  <a:pt x="726439" y="262381"/>
                </a:lnTo>
                <a:lnTo>
                  <a:pt x="737615" y="311150"/>
                </a:lnTo>
                <a:lnTo>
                  <a:pt x="741552" y="362585"/>
                </a:lnTo>
                <a:lnTo>
                  <a:pt x="741172" y="377443"/>
                </a:lnTo>
                <a:lnTo>
                  <a:pt x="766572" y="378078"/>
                </a:lnTo>
                <a:lnTo>
                  <a:pt x="765048" y="324738"/>
                </a:lnTo>
                <a:lnTo>
                  <a:pt x="755395" y="271525"/>
                </a:lnTo>
                <a:lnTo>
                  <a:pt x="738251" y="220852"/>
                </a:lnTo>
                <a:lnTo>
                  <a:pt x="714248" y="174116"/>
                </a:lnTo>
                <a:lnTo>
                  <a:pt x="684022" y="131445"/>
                </a:lnTo>
                <a:lnTo>
                  <a:pt x="647953" y="93852"/>
                </a:lnTo>
                <a:lnTo>
                  <a:pt x="606932" y="61722"/>
                </a:lnTo>
                <a:lnTo>
                  <a:pt x="561339" y="35560"/>
                </a:lnTo>
                <a:lnTo>
                  <a:pt x="545337" y="28321"/>
                </a:lnTo>
                <a:lnTo>
                  <a:pt x="537892" y="25400"/>
                </a:lnTo>
                <a:close/>
              </a:path>
              <a:path w="767079" h="378460">
                <a:moveTo>
                  <a:pt x="14858" y="244728"/>
                </a:moveTo>
                <a:lnTo>
                  <a:pt x="8635" y="247903"/>
                </a:lnTo>
                <a:lnTo>
                  <a:pt x="2412" y="251205"/>
                </a:lnTo>
                <a:lnTo>
                  <a:pt x="0" y="258952"/>
                </a:lnTo>
                <a:lnTo>
                  <a:pt x="54863" y="362330"/>
                </a:lnTo>
                <a:lnTo>
                  <a:pt x="70348" y="338074"/>
                </a:lnTo>
                <a:lnTo>
                  <a:pt x="68579" y="338074"/>
                </a:lnTo>
                <a:lnTo>
                  <a:pt x="43179" y="336168"/>
                </a:lnTo>
                <a:lnTo>
                  <a:pt x="44068" y="325500"/>
                </a:lnTo>
                <a:lnTo>
                  <a:pt x="46354" y="307466"/>
                </a:lnTo>
                <a:lnTo>
                  <a:pt x="48401" y="295841"/>
                </a:lnTo>
                <a:lnTo>
                  <a:pt x="22478" y="247014"/>
                </a:lnTo>
                <a:lnTo>
                  <a:pt x="14858" y="244728"/>
                </a:lnTo>
                <a:close/>
              </a:path>
              <a:path w="767079" h="378460">
                <a:moveTo>
                  <a:pt x="48401" y="295841"/>
                </a:moveTo>
                <a:lnTo>
                  <a:pt x="46354" y="307466"/>
                </a:lnTo>
                <a:lnTo>
                  <a:pt x="44068" y="325500"/>
                </a:lnTo>
                <a:lnTo>
                  <a:pt x="43179" y="336168"/>
                </a:lnTo>
                <a:lnTo>
                  <a:pt x="68579" y="338074"/>
                </a:lnTo>
                <a:lnTo>
                  <a:pt x="69075" y="331215"/>
                </a:lnTo>
                <a:lnTo>
                  <a:pt x="67182" y="331215"/>
                </a:lnTo>
                <a:lnTo>
                  <a:pt x="45211" y="330326"/>
                </a:lnTo>
                <a:lnTo>
                  <a:pt x="56948" y="311938"/>
                </a:lnTo>
                <a:lnTo>
                  <a:pt x="48401" y="295841"/>
                </a:lnTo>
                <a:close/>
              </a:path>
              <a:path w="767079" h="378460">
                <a:moveTo>
                  <a:pt x="104266" y="248285"/>
                </a:moveTo>
                <a:lnTo>
                  <a:pt x="78121" y="278763"/>
                </a:lnTo>
                <a:lnTo>
                  <a:pt x="69341" y="327533"/>
                </a:lnTo>
                <a:lnTo>
                  <a:pt x="68579" y="338074"/>
                </a:lnTo>
                <a:lnTo>
                  <a:pt x="70348" y="338074"/>
                </a:lnTo>
                <a:lnTo>
                  <a:pt x="117855" y="263651"/>
                </a:lnTo>
                <a:lnTo>
                  <a:pt x="116077" y="255777"/>
                </a:lnTo>
                <a:lnTo>
                  <a:pt x="104266" y="248285"/>
                </a:lnTo>
                <a:close/>
              </a:path>
              <a:path w="767079" h="378460">
                <a:moveTo>
                  <a:pt x="56948" y="311938"/>
                </a:moveTo>
                <a:lnTo>
                  <a:pt x="45211" y="330326"/>
                </a:lnTo>
                <a:lnTo>
                  <a:pt x="67182" y="331215"/>
                </a:lnTo>
                <a:lnTo>
                  <a:pt x="56948" y="311938"/>
                </a:lnTo>
                <a:close/>
              </a:path>
              <a:path w="767079" h="378460">
                <a:moveTo>
                  <a:pt x="78121" y="278763"/>
                </a:moveTo>
                <a:lnTo>
                  <a:pt x="56948" y="311938"/>
                </a:lnTo>
                <a:lnTo>
                  <a:pt x="67182" y="331215"/>
                </a:lnTo>
                <a:lnTo>
                  <a:pt x="69075" y="331215"/>
                </a:lnTo>
                <a:lnTo>
                  <a:pt x="69341" y="327533"/>
                </a:lnTo>
                <a:lnTo>
                  <a:pt x="71500" y="310514"/>
                </a:lnTo>
                <a:lnTo>
                  <a:pt x="74549" y="294004"/>
                </a:lnTo>
                <a:lnTo>
                  <a:pt x="78121" y="278763"/>
                </a:lnTo>
                <a:close/>
              </a:path>
              <a:path w="767079" h="378460">
                <a:moveTo>
                  <a:pt x="404240" y="0"/>
                </a:moveTo>
                <a:lnTo>
                  <a:pt x="349123" y="4190"/>
                </a:lnTo>
                <a:lnTo>
                  <a:pt x="296417" y="16383"/>
                </a:lnTo>
                <a:lnTo>
                  <a:pt x="247268" y="35813"/>
                </a:lnTo>
                <a:lnTo>
                  <a:pt x="201802" y="61975"/>
                </a:lnTo>
                <a:lnTo>
                  <a:pt x="160654" y="94234"/>
                </a:lnTo>
                <a:lnTo>
                  <a:pt x="124713" y="131952"/>
                </a:lnTo>
                <a:lnTo>
                  <a:pt x="94614" y="174625"/>
                </a:lnTo>
                <a:lnTo>
                  <a:pt x="70611" y="221487"/>
                </a:lnTo>
                <a:lnTo>
                  <a:pt x="53593" y="272034"/>
                </a:lnTo>
                <a:lnTo>
                  <a:pt x="48401" y="295841"/>
                </a:lnTo>
                <a:lnTo>
                  <a:pt x="56948" y="311938"/>
                </a:lnTo>
                <a:lnTo>
                  <a:pt x="78121" y="278763"/>
                </a:lnTo>
                <a:lnTo>
                  <a:pt x="78358" y="277749"/>
                </a:lnTo>
                <a:lnTo>
                  <a:pt x="82803" y="261747"/>
                </a:lnTo>
                <a:lnTo>
                  <a:pt x="100964" y="215900"/>
                </a:lnTo>
                <a:lnTo>
                  <a:pt x="125349" y="173609"/>
                </a:lnTo>
                <a:lnTo>
                  <a:pt x="155320" y="135509"/>
                </a:lnTo>
                <a:lnTo>
                  <a:pt x="190500" y="102108"/>
                </a:lnTo>
                <a:lnTo>
                  <a:pt x="230124" y="73913"/>
                </a:lnTo>
                <a:lnTo>
                  <a:pt x="273684" y="51688"/>
                </a:lnTo>
                <a:lnTo>
                  <a:pt x="320675" y="35813"/>
                </a:lnTo>
                <a:lnTo>
                  <a:pt x="370331" y="27050"/>
                </a:lnTo>
                <a:lnTo>
                  <a:pt x="404875" y="25400"/>
                </a:lnTo>
                <a:lnTo>
                  <a:pt x="537892" y="25400"/>
                </a:lnTo>
                <a:lnTo>
                  <a:pt x="528827" y="21843"/>
                </a:lnTo>
                <a:lnTo>
                  <a:pt x="477265" y="7365"/>
                </a:lnTo>
                <a:lnTo>
                  <a:pt x="422909" y="508"/>
                </a:lnTo>
                <a:lnTo>
                  <a:pt x="40424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160" y="2074798"/>
            <a:ext cx="1480820" cy="514350"/>
          </a:xfrm>
          <a:custGeom>
            <a:avLst/>
            <a:gdLst/>
            <a:ahLst/>
            <a:cxnLst/>
            <a:rect l="l" t="t" r="r" b="b"/>
            <a:pathLst>
              <a:path w="1480820" h="514350">
                <a:moveTo>
                  <a:pt x="10922" y="409701"/>
                </a:moveTo>
                <a:lnTo>
                  <a:pt x="5714" y="414400"/>
                </a:lnTo>
                <a:lnTo>
                  <a:pt x="380" y="419100"/>
                </a:lnTo>
                <a:lnTo>
                  <a:pt x="0" y="427100"/>
                </a:lnTo>
                <a:lnTo>
                  <a:pt x="78231" y="514096"/>
                </a:lnTo>
                <a:lnTo>
                  <a:pt x="85959" y="491109"/>
                </a:lnTo>
                <a:lnTo>
                  <a:pt x="60578" y="491109"/>
                </a:lnTo>
                <a:lnTo>
                  <a:pt x="57912" y="471677"/>
                </a:lnTo>
                <a:lnTo>
                  <a:pt x="56839" y="452364"/>
                </a:lnTo>
                <a:lnTo>
                  <a:pt x="18923" y="410210"/>
                </a:lnTo>
                <a:lnTo>
                  <a:pt x="10922" y="409701"/>
                </a:lnTo>
                <a:close/>
              </a:path>
              <a:path w="1480820" h="514350">
                <a:moveTo>
                  <a:pt x="56839" y="452364"/>
                </a:moveTo>
                <a:lnTo>
                  <a:pt x="57912" y="471677"/>
                </a:lnTo>
                <a:lnTo>
                  <a:pt x="60578" y="491109"/>
                </a:lnTo>
                <a:lnTo>
                  <a:pt x="85725" y="487806"/>
                </a:lnTo>
                <a:lnTo>
                  <a:pt x="85395" y="485393"/>
                </a:lnTo>
                <a:lnTo>
                  <a:pt x="61087" y="485393"/>
                </a:lnTo>
                <a:lnTo>
                  <a:pt x="68009" y="464783"/>
                </a:lnTo>
                <a:lnTo>
                  <a:pt x="56839" y="452364"/>
                </a:lnTo>
                <a:close/>
              </a:path>
              <a:path w="1480820" h="514350">
                <a:moveTo>
                  <a:pt x="98551" y="391540"/>
                </a:moveTo>
                <a:lnTo>
                  <a:pt x="82645" y="427989"/>
                </a:lnTo>
                <a:lnTo>
                  <a:pt x="82041" y="447548"/>
                </a:lnTo>
                <a:lnTo>
                  <a:pt x="83058" y="468249"/>
                </a:lnTo>
                <a:lnTo>
                  <a:pt x="85725" y="487806"/>
                </a:lnTo>
                <a:lnTo>
                  <a:pt x="60578" y="491109"/>
                </a:lnTo>
                <a:lnTo>
                  <a:pt x="85959" y="491109"/>
                </a:lnTo>
                <a:lnTo>
                  <a:pt x="113325" y="409701"/>
                </a:lnTo>
                <a:lnTo>
                  <a:pt x="115442" y="403225"/>
                </a:lnTo>
                <a:lnTo>
                  <a:pt x="111887" y="395986"/>
                </a:lnTo>
                <a:lnTo>
                  <a:pt x="105283" y="393826"/>
                </a:lnTo>
                <a:lnTo>
                  <a:pt x="98551" y="391540"/>
                </a:lnTo>
                <a:close/>
              </a:path>
              <a:path w="1480820" h="514350">
                <a:moveTo>
                  <a:pt x="68009" y="464783"/>
                </a:moveTo>
                <a:lnTo>
                  <a:pt x="61087" y="485393"/>
                </a:lnTo>
                <a:lnTo>
                  <a:pt x="82550" y="480949"/>
                </a:lnTo>
                <a:lnTo>
                  <a:pt x="68009" y="464783"/>
                </a:lnTo>
                <a:close/>
              </a:path>
              <a:path w="1480820" h="514350">
                <a:moveTo>
                  <a:pt x="83743" y="417937"/>
                </a:moveTo>
                <a:lnTo>
                  <a:pt x="68009" y="464783"/>
                </a:lnTo>
                <a:lnTo>
                  <a:pt x="82550" y="480949"/>
                </a:lnTo>
                <a:lnTo>
                  <a:pt x="61087" y="485393"/>
                </a:lnTo>
                <a:lnTo>
                  <a:pt x="85395" y="485393"/>
                </a:lnTo>
                <a:lnTo>
                  <a:pt x="83058" y="468249"/>
                </a:lnTo>
                <a:lnTo>
                  <a:pt x="82041" y="447548"/>
                </a:lnTo>
                <a:lnTo>
                  <a:pt x="82645" y="427989"/>
                </a:lnTo>
                <a:lnTo>
                  <a:pt x="82766" y="426212"/>
                </a:lnTo>
                <a:lnTo>
                  <a:pt x="83743" y="417937"/>
                </a:lnTo>
                <a:close/>
              </a:path>
              <a:path w="1480820" h="514350">
                <a:moveTo>
                  <a:pt x="1005885" y="25400"/>
                </a:moveTo>
                <a:lnTo>
                  <a:pt x="764793" y="25400"/>
                </a:lnTo>
                <a:lnTo>
                  <a:pt x="799464" y="25780"/>
                </a:lnTo>
                <a:lnTo>
                  <a:pt x="833755" y="27177"/>
                </a:lnTo>
                <a:lnTo>
                  <a:pt x="901064" y="33274"/>
                </a:lnTo>
                <a:lnTo>
                  <a:pt x="966342" y="43179"/>
                </a:lnTo>
                <a:lnTo>
                  <a:pt x="1029335" y="57023"/>
                </a:lnTo>
                <a:lnTo>
                  <a:pt x="1089533" y="74295"/>
                </a:lnTo>
                <a:lnTo>
                  <a:pt x="1146556" y="95123"/>
                </a:lnTo>
                <a:lnTo>
                  <a:pt x="1200149" y="118999"/>
                </a:lnTo>
                <a:lnTo>
                  <a:pt x="1249553" y="146176"/>
                </a:lnTo>
                <a:lnTo>
                  <a:pt x="1294638" y="175895"/>
                </a:lnTo>
                <a:lnTo>
                  <a:pt x="1335023" y="208279"/>
                </a:lnTo>
                <a:lnTo>
                  <a:pt x="1370075" y="243204"/>
                </a:lnTo>
                <a:lnTo>
                  <a:pt x="1399666" y="280162"/>
                </a:lnTo>
                <a:lnTo>
                  <a:pt x="1423289" y="319150"/>
                </a:lnTo>
                <a:lnTo>
                  <a:pt x="1440688" y="359917"/>
                </a:lnTo>
                <a:lnTo>
                  <a:pt x="1451990" y="404367"/>
                </a:lnTo>
                <a:lnTo>
                  <a:pt x="1455138" y="452364"/>
                </a:lnTo>
                <a:lnTo>
                  <a:pt x="1454531" y="463550"/>
                </a:lnTo>
                <a:lnTo>
                  <a:pt x="1453514" y="475488"/>
                </a:lnTo>
                <a:lnTo>
                  <a:pt x="1478788" y="477774"/>
                </a:lnTo>
                <a:lnTo>
                  <a:pt x="1479931" y="464820"/>
                </a:lnTo>
                <a:lnTo>
                  <a:pt x="1480541" y="452364"/>
                </a:lnTo>
                <a:lnTo>
                  <a:pt x="1480565" y="438785"/>
                </a:lnTo>
                <a:lnTo>
                  <a:pt x="1479931" y="425703"/>
                </a:lnTo>
                <a:lnTo>
                  <a:pt x="1474342" y="386714"/>
                </a:lnTo>
                <a:lnTo>
                  <a:pt x="1455800" y="328422"/>
                </a:lnTo>
                <a:lnTo>
                  <a:pt x="1433448" y="285496"/>
                </a:lnTo>
                <a:lnTo>
                  <a:pt x="1404873" y="244983"/>
                </a:lnTo>
                <a:lnTo>
                  <a:pt x="1370584" y="207010"/>
                </a:lnTo>
                <a:lnTo>
                  <a:pt x="1330833" y="171703"/>
                </a:lnTo>
                <a:lnTo>
                  <a:pt x="1286256" y="139191"/>
                </a:lnTo>
                <a:lnTo>
                  <a:pt x="1237107" y="109727"/>
                </a:lnTo>
                <a:lnTo>
                  <a:pt x="1183766" y="83312"/>
                </a:lnTo>
                <a:lnTo>
                  <a:pt x="1126870" y="60325"/>
                </a:lnTo>
                <a:lnTo>
                  <a:pt x="1066418" y="40639"/>
                </a:lnTo>
                <a:lnTo>
                  <a:pt x="1035177" y="32258"/>
                </a:lnTo>
                <a:lnTo>
                  <a:pt x="1005885" y="25400"/>
                </a:lnTo>
                <a:close/>
              </a:path>
              <a:path w="1480820" h="514350">
                <a:moveTo>
                  <a:pt x="764413" y="0"/>
                </a:moveTo>
                <a:lnTo>
                  <a:pt x="692912" y="2539"/>
                </a:lnTo>
                <a:lnTo>
                  <a:pt x="620903" y="9651"/>
                </a:lnTo>
                <a:lnTo>
                  <a:pt x="551561" y="21081"/>
                </a:lnTo>
                <a:lnTo>
                  <a:pt x="485647" y="36449"/>
                </a:lnTo>
                <a:lnTo>
                  <a:pt x="423163" y="55625"/>
                </a:lnTo>
                <a:lnTo>
                  <a:pt x="364489" y="78359"/>
                </a:lnTo>
                <a:lnTo>
                  <a:pt x="310006" y="104393"/>
                </a:lnTo>
                <a:lnTo>
                  <a:pt x="260096" y="133476"/>
                </a:lnTo>
                <a:lnTo>
                  <a:pt x="214756" y="165353"/>
                </a:lnTo>
                <a:lnTo>
                  <a:pt x="174371" y="199898"/>
                </a:lnTo>
                <a:lnTo>
                  <a:pt x="139318" y="236854"/>
                </a:lnTo>
                <a:lnTo>
                  <a:pt x="110109" y="275843"/>
                </a:lnTo>
                <a:lnTo>
                  <a:pt x="86867" y="316864"/>
                </a:lnTo>
                <a:lnTo>
                  <a:pt x="69850" y="359537"/>
                </a:lnTo>
                <a:lnTo>
                  <a:pt x="59816" y="403733"/>
                </a:lnTo>
                <a:lnTo>
                  <a:pt x="56641" y="448817"/>
                </a:lnTo>
                <a:lnTo>
                  <a:pt x="56839" y="452364"/>
                </a:lnTo>
                <a:lnTo>
                  <a:pt x="68009" y="464783"/>
                </a:lnTo>
                <a:lnTo>
                  <a:pt x="83743" y="417937"/>
                </a:lnTo>
                <a:lnTo>
                  <a:pt x="85089" y="406526"/>
                </a:lnTo>
                <a:lnTo>
                  <a:pt x="88900" y="386206"/>
                </a:lnTo>
                <a:lnTo>
                  <a:pt x="101473" y="346455"/>
                </a:lnTo>
                <a:lnTo>
                  <a:pt x="120141" y="307975"/>
                </a:lnTo>
                <a:lnTo>
                  <a:pt x="144779" y="270763"/>
                </a:lnTo>
                <a:lnTo>
                  <a:pt x="175133" y="235076"/>
                </a:lnTo>
                <a:lnTo>
                  <a:pt x="210819" y="201167"/>
                </a:lnTo>
                <a:lnTo>
                  <a:pt x="251840" y="169545"/>
                </a:lnTo>
                <a:lnTo>
                  <a:pt x="297688" y="140208"/>
                </a:lnTo>
                <a:lnTo>
                  <a:pt x="348106" y="113664"/>
                </a:lnTo>
                <a:lnTo>
                  <a:pt x="402970" y="90042"/>
                </a:lnTo>
                <a:lnTo>
                  <a:pt x="461771" y="69850"/>
                </a:lnTo>
                <a:lnTo>
                  <a:pt x="524383" y="52959"/>
                </a:lnTo>
                <a:lnTo>
                  <a:pt x="590422" y="39877"/>
                </a:lnTo>
                <a:lnTo>
                  <a:pt x="659638" y="30734"/>
                </a:lnTo>
                <a:lnTo>
                  <a:pt x="729995" y="26035"/>
                </a:lnTo>
                <a:lnTo>
                  <a:pt x="764793" y="25400"/>
                </a:lnTo>
                <a:lnTo>
                  <a:pt x="1005885" y="25400"/>
                </a:lnTo>
                <a:lnTo>
                  <a:pt x="1003172" y="24764"/>
                </a:lnTo>
                <a:lnTo>
                  <a:pt x="937387" y="12573"/>
                </a:lnTo>
                <a:lnTo>
                  <a:pt x="869441" y="4445"/>
                </a:lnTo>
                <a:lnTo>
                  <a:pt x="799845" y="380"/>
                </a:lnTo>
                <a:lnTo>
                  <a:pt x="764413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1817" y="1966848"/>
            <a:ext cx="2190115" cy="612140"/>
          </a:xfrm>
          <a:custGeom>
            <a:avLst/>
            <a:gdLst/>
            <a:ahLst/>
            <a:cxnLst/>
            <a:rect l="l" t="t" r="r" b="b"/>
            <a:pathLst>
              <a:path w="2190115" h="612139">
                <a:moveTo>
                  <a:pt x="17907" y="511810"/>
                </a:moveTo>
                <a:lnTo>
                  <a:pt x="9779" y="511937"/>
                </a:lnTo>
                <a:lnTo>
                  <a:pt x="4953" y="517016"/>
                </a:lnTo>
                <a:lnTo>
                  <a:pt x="0" y="521970"/>
                </a:lnTo>
                <a:lnTo>
                  <a:pt x="127" y="530098"/>
                </a:lnTo>
                <a:lnTo>
                  <a:pt x="5207" y="534924"/>
                </a:lnTo>
                <a:lnTo>
                  <a:pt x="83947" y="611759"/>
                </a:lnTo>
                <a:lnTo>
                  <a:pt x="89573" y="590423"/>
                </a:lnTo>
                <a:lnTo>
                  <a:pt x="64897" y="590423"/>
                </a:lnTo>
                <a:lnTo>
                  <a:pt x="64389" y="588263"/>
                </a:lnTo>
                <a:lnTo>
                  <a:pt x="61595" y="574548"/>
                </a:lnTo>
                <a:lnTo>
                  <a:pt x="59690" y="560959"/>
                </a:lnTo>
                <a:lnTo>
                  <a:pt x="58748" y="551714"/>
                </a:lnTo>
                <a:lnTo>
                  <a:pt x="22860" y="516763"/>
                </a:lnTo>
                <a:lnTo>
                  <a:pt x="17907" y="511810"/>
                </a:lnTo>
                <a:close/>
              </a:path>
              <a:path w="2190115" h="612139">
                <a:moveTo>
                  <a:pt x="58748" y="551714"/>
                </a:moveTo>
                <a:lnTo>
                  <a:pt x="59725" y="561213"/>
                </a:lnTo>
                <a:lnTo>
                  <a:pt x="61595" y="574548"/>
                </a:lnTo>
                <a:lnTo>
                  <a:pt x="64389" y="588263"/>
                </a:lnTo>
                <a:lnTo>
                  <a:pt x="64897" y="590423"/>
                </a:lnTo>
                <a:lnTo>
                  <a:pt x="89535" y="584453"/>
                </a:lnTo>
                <a:lnTo>
                  <a:pt x="89475" y="584200"/>
                </a:lnTo>
                <a:lnTo>
                  <a:pt x="64897" y="584200"/>
                </a:lnTo>
                <a:lnTo>
                  <a:pt x="70451" y="563112"/>
                </a:lnTo>
                <a:lnTo>
                  <a:pt x="58748" y="551714"/>
                </a:lnTo>
                <a:close/>
              </a:path>
              <a:path w="2190115" h="612139">
                <a:moveTo>
                  <a:pt x="96139" y="488061"/>
                </a:moveTo>
                <a:lnTo>
                  <a:pt x="83161" y="534924"/>
                </a:lnTo>
                <a:lnTo>
                  <a:pt x="83566" y="544829"/>
                </a:lnTo>
                <a:lnTo>
                  <a:pt x="84709" y="557276"/>
                </a:lnTo>
                <a:lnTo>
                  <a:pt x="86614" y="569722"/>
                </a:lnTo>
                <a:lnTo>
                  <a:pt x="89027" y="582295"/>
                </a:lnTo>
                <a:lnTo>
                  <a:pt x="89535" y="584453"/>
                </a:lnTo>
                <a:lnTo>
                  <a:pt x="64897" y="590423"/>
                </a:lnTo>
                <a:lnTo>
                  <a:pt x="89573" y="590423"/>
                </a:lnTo>
                <a:lnTo>
                  <a:pt x="113792" y="498601"/>
                </a:lnTo>
                <a:lnTo>
                  <a:pt x="109728" y="491616"/>
                </a:lnTo>
                <a:lnTo>
                  <a:pt x="96139" y="488061"/>
                </a:lnTo>
                <a:close/>
              </a:path>
              <a:path w="2190115" h="612139">
                <a:moveTo>
                  <a:pt x="70451" y="563112"/>
                </a:moveTo>
                <a:lnTo>
                  <a:pt x="64897" y="584200"/>
                </a:lnTo>
                <a:lnTo>
                  <a:pt x="86106" y="578358"/>
                </a:lnTo>
                <a:lnTo>
                  <a:pt x="70451" y="563112"/>
                </a:lnTo>
                <a:close/>
              </a:path>
              <a:path w="2190115" h="612139">
                <a:moveTo>
                  <a:pt x="83619" y="513119"/>
                </a:moveTo>
                <a:lnTo>
                  <a:pt x="70451" y="563112"/>
                </a:lnTo>
                <a:lnTo>
                  <a:pt x="86106" y="578358"/>
                </a:lnTo>
                <a:lnTo>
                  <a:pt x="64897" y="584200"/>
                </a:lnTo>
                <a:lnTo>
                  <a:pt x="89475" y="584200"/>
                </a:lnTo>
                <a:lnTo>
                  <a:pt x="89027" y="582295"/>
                </a:lnTo>
                <a:lnTo>
                  <a:pt x="86614" y="569722"/>
                </a:lnTo>
                <a:lnTo>
                  <a:pt x="84709" y="557276"/>
                </a:lnTo>
                <a:lnTo>
                  <a:pt x="83566" y="544829"/>
                </a:lnTo>
                <a:lnTo>
                  <a:pt x="83161" y="534924"/>
                </a:lnTo>
                <a:lnTo>
                  <a:pt x="83192" y="519938"/>
                </a:lnTo>
                <a:lnTo>
                  <a:pt x="83619" y="513119"/>
                </a:lnTo>
                <a:close/>
              </a:path>
              <a:path w="2190115" h="612139">
                <a:moveTo>
                  <a:pt x="1449895" y="25273"/>
                </a:moveTo>
                <a:lnTo>
                  <a:pt x="1116964" y="25273"/>
                </a:lnTo>
                <a:lnTo>
                  <a:pt x="1169289" y="25780"/>
                </a:lnTo>
                <a:lnTo>
                  <a:pt x="1221105" y="27559"/>
                </a:lnTo>
                <a:lnTo>
                  <a:pt x="1272539" y="30479"/>
                </a:lnTo>
                <a:lnTo>
                  <a:pt x="1323086" y="34671"/>
                </a:lnTo>
                <a:lnTo>
                  <a:pt x="1372997" y="40004"/>
                </a:lnTo>
                <a:lnTo>
                  <a:pt x="1422146" y="46609"/>
                </a:lnTo>
                <a:lnTo>
                  <a:pt x="1470279" y="54355"/>
                </a:lnTo>
                <a:lnTo>
                  <a:pt x="1517650" y="62991"/>
                </a:lnTo>
                <a:lnTo>
                  <a:pt x="1563751" y="73025"/>
                </a:lnTo>
                <a:lnTo>
                  <a:pt x="1608963" y="83820"/>
                </a:lnTo>
                <a:lnTo>
                  <a:pt x="1652778" y="95885"/>
                </a:lnTo>
                <a:lnTo>
                  <a:pt x="1695450" y="108838"/>
                </a:lnTo>
                <a:lnTo>
                  <a:pt x="1736725" y="122681"/>
                </a:lnTo>
                <a:lnTo>
                  <a:pt x="1776603" y="137540"/>
                </a:lnTo>
                <a:lnTo>
                  <a:pt x="1815084" y="153415"/>
                </a:lnTo>
                <a:lnTo>
                  <a:pt x="1851787" y="170052"/>
                </a:lnTo>
                <a:lnTo>
                  <a:pt x="1886839" y="187578"/>
                </a:lnTo>
                <a:lnTo>
                  <a:pt x="1920366" y="205866"/>
                </a:lnTo>
                <a:lnTo>
                  <a:pt x="1981581" y="244855"/>
                </a:lnTo>
                <a:lnTo>
                  <a:pt x="2035048" y="286765"/>
                </a:lnTo>
                <a:lnTo>
                  <a:pt x="2080006" y="331215"/>
                </a:lnTo>
                <a:lnTo>
                  <a:pt x="2107691" y="365887"/>
                </a:lnTo>
                <a:lnTo>
                  <a:pt x="2130298" y="401954"/>
                </a:lnTo>
                <a:lnTo>
                  <a:pt x="2147442" y="439038"/>
                </a:lnTo>
                <a:lnTo>
                  <a:pt x="2159889" y="482218"/>
                </a:lnTo>
                <a:lnTo>
                  <a:pt x="2164540" y="527176"/>
                </a:lnTo>
                <a:lnTo>
                  <a:pt x="2164543" y="530098"/>
                </a:lnTo>
                <a:lnTo>
                  <a:pt x="2164207" y="543560"/>
                </a:lnTo>
                <a:lnTo>
                  <a:pt x="2162810" y="558926"/>
                </a:lnTo>
                <a:lnTo>
                  <a:pt x="2160397" y="574166"/>
                </a:lnTo>
                <a:lnTo>
                  <a:pt x="2185542" y="578103"/>
                </a:lnTo>
                <a:lnTo>
                  <a:pt x="2188083" y="561213"/>
                </a:lnTo>
                <a:lnTo>
                  <a:pt x="2189427" y="544829"/>
                </a:lnTo>
                <a:lnTo>
                  <a:pt x="2189494" y="543560"/>
                </a:lnTo>
                <a:lnTo>
                  <a:pt x="2189861" y="527176"/>
                </a:lnTo>
                <a:lnTo>
                  <a:pt x="2189226" y="510413"/>
                </a:lnTo>
                <a:lnTo>
                  <a:pt x="2180679" y="459613"/>
                </a:lnTo>
                <a:lnTo>
                  <a:pt x="2165350" y="416051"/>
                </a:lnTo>
                <a:lnTo>
                  <a:pt x="2144903" y="376300"/>
                </a:lnTo>
                <a:lnTo>
                  <a:pt x="2118867" y="338200"/>
                </a:lnTo>
                <a:lnTo>
                  <a:pt x="2075814" y="290067"/>
                </a:lnTo>
                <a:lnTo>
                  <a:pt x="2024507" y="244983"/>
                </a:lnTo>
                <a:lnTo>
                  <a:pt x="1964943" y="203200"/>
                </a:lnTo>
                <a:lnTo>
                  <a:pt x="1898141" y="164846"/>
                </a:lnTo>
                <a:lnTo>
                  <a:pt x="1862201" y="146938"/>
                </a:lnTo>
                <a:lnTo>
                  <a:pt x="1824609" y="129793"/>
                </a:lnTo>
                <a:lnTo>
                  <a:pt x="1785492" y="113791"/>
                </a:lnTo>
                <a:lnTo>
                  <a:pt x="1744853" y="98551"/>
                </a:lnTo>
                <a:lnTo>
                  <a:pt x="1702815" y="84454"/>
                </a:lnTo>
                <a:lnTo>
                  <a:pt x="1659509" y="71374"/>
                </a:lnTo>
                <a:lnTo>
                  <a:pt x="1614932" y="59181"/>
                </a:lnTo>
                <a:lnTo>
                  <a:pt x="1569085" y="48133"/>
                </a:lnTo>
                <a:lnTo>
                  <a:pt x="1522222" y="38100"/>
                </a:lnTo>
                <a:lnTo>
                  <a:pt x="1474342" y="29210"/>
                </a:lnTo>
                <a:lnTo>
                  <a:pt x="1449895" y="25273"/>
                </a:lnTo>
                <a:close/>
              </a:path>
              <a:path w="2190115" h="612139">
                <a:moveTo>
                  <a:pt x="1116457" y="0"/>
                </a:moveTo>
                <a:lnTo>
                  <a:pt x="1062990" y="888"/>
                </a:lnTo>
                <a:lnTo>
                  <a:pt x="1009396" y="3048"/>
                </a:lnTo>
                <a:lnTo>
                  <a:pt x="954786" y="6223"/>
                </a:lnTo>
                <a:lnTo>
                  <a:pt x="901319" y="11175"/>
                </a:lnTo>
                <a:lnTo>
                  <a:pt x="848868" y="17399"/>
                </a:lnTo>
                <a:lnTo>
                  <a:pt x="797560" y="24891"/>
                </a:lnTo>
                <a:lnTo>
                  <a:pt x="747522" y="33527"/>
                </a:lnTo>
                <a:lnTo>
                  <a:pt x="698754" y="43179"/>
                </a:lnTo>
                <a:lnTo>
                  <a:pt x="651256" y="54101"/>
                </a:lnTo>
                <a:lnTo>
                  <a:pt x="605282" y="66166"/>
                </a:lnTo>
                <a:lnTo>
                  <a:pt x="560705" y="79121"/>
                </a:lnTo>
                <a:lnTo>
                  <a:pt x="517652" y="93217"/>
                </a:lnTo>
                <a:lnTo>
                  <a:pt x="476123" y="108076"/>
                </a:lnTo>
                <a:lnTo>
                  <a:pt x="436245" y="124078"/>
                </a:lnTo>
                <a:lnTo>
                  <a:pt x="397891" y="140842"/>
                </a:lnTo>
                <a:lnTo>
                  <a:pt x="361442" y="158623"/>
                </a:lnTo>
                <a:lnTo>
                  <a:pt x="326644" y="177037"/>
                </a:lnTo>
                <a:lnTo>
                  <a:pt x="293751" y="196341"/>
                </a:lnTo>
                <a:lnTo>
                  <a:pt x="233553" y="237236"/>
                </a:lnTo>
                <a:lnTo>
                  <a:pt x="181356" y="281050"/>
                </a:lnTo>
                <a:lnTo>
                  <a:pt x="137541" y="327533"/>
                </a:lnTo>
                <a:lnTo>
                  <a:pt x="110744" y="363600"/>
                </a:lnTo>
                <a:lnTo>
                  <a:pt x="89027" y="401192"/>
                </a:lnTo>
                <a:lnTo>
                  <a:pt x="72771" y="439927"/>
                </a:lnTo>
                <a:lnTo>
                  <a:pt x="62230" y="479551"/>
                </a:lnTo>
                <a:lnTo>
                  <a:pt x="57785" y="519938"/>
                </a:lnTo>
                <a:lnTo>
                  <a:pt x="57722" y="534924"/>
                </a:lnTo>
                <a:lnTo>
                  <a:pt x="58293" y="547242"/>
                </a:lnTo>
                <a:lnTo>
                  <a:pt x="58748" y="551714"/>
                </a:lnTo>
                <a:lnTo>
                  <a:pt x="70451" y="563112"/>
                </a:lnTo>
                <a:lnTo>
                  <a:pt x="83619" y="513119"/>
                </a:lnTo>
                <a:lnTo>
                  <a:pt x="83947" y="507873"/>
                </a:lnTo>
                <a:lnTo>
                  <a:pt x="85344" y="495808"/>
                </a:lnTo>
                <a:lnTo>
                  <a:pt x="97028" y="447548"/>
                </a:lnTo>
                <a:lnTo>
                  <a:pt x="112014" y="411988"/>
                </a:lnTo>
                <a:lnTo>
                  <a:pt x="132207" y="377189"/>
                </a:lnTo>
                <a:lnTo>
                  <a:pt x="157734" y="343026"/>
                </a:lnTo>
                <a:lnTo>
                  <a:pt x="199262" y="299085"/>
                </a:lnTo>
                <a:lnTo>
                  <a:pt x="249428" y="257175"/>
                </a:lnTo>
                <a:lnTo>
                  <a:pt x="307467" y="217677"/>
                </a:lnTo>
                <a:lnTo>
                  <a:pt x="373380" y="180975"/>
                </a:lnTo>
                <a:lnTo>
                  <a:pt x="409067" y="163702"/>
                </a:lnTo>
                <a:lnTo>
                  <a:pt x="446405" y="147320"/>
                </a:lnTo>
                <a:lnTo>
                  <a:pt x="485521" y="131699"/>
                </a:lnTo>
                <a:lnTo>
                  <a:pt x="526288" y="117093"/>
                </a:lnTo>
                <a:lnTo>
                  <a:pt x="568579" y="103250"/>
                </a:lnTo>
                <a:lnTo>
                  <a:pt x="612394" y="90550"/>
                </a:lnTo>
                <a:lnTo>
                  <a:pt x="657606" y="78739"/>
                </a:lnTo>
                <a:lnTo>
                  <a:pt x="704469" y="67945"/>
                </a:lnTo>
                <a:lnTo>
                  <a:pt x="752475" y="58420"/>
                </a:lnTo>
                <a:lnTo>
                  <a:pt x="801878" y="49911"/>
                </a:lnTo>
                <a:lnTo>
                  <a:pt x="852551" y="42545"/>
                </a:lnTo>
                <a:lnTo>
                  <a:pt x="904240" y="36449"/>
                </a:lnTo>
                <a:lnTo>
                  <a:pt x="957199" y="31496"/>
                </a:lnTo>
                <a:lnTo>
                  <a:pt x="1010793" y="28448"/>
                </a:lnTo>
                <a:lnTo>
                  <a:pt x="1064133" y="26288"/>
                </a:lnTo>
                <a:lnTo>
                  <a:pt x="1116964" y="25273"/>
                </a:lnTo>
                <a:lnTo>
                  <a:pt x="1449895" y="25273"/>
                </a:lnTo>
                <a:lnTo>
                  <a:pt x="1425448" y="21336"/>
                </a:lnTo>
                <a:lnTo>
                  <a:pt x="1375664" y="14731"/>
                </a:lnTo>
                <a:lnTo>
                  <a:pt x="1325245" y="9398"/>
                </a:lnTo>
                <a:lnTo>
                  <a:pt x="1273937" y="5079"/>
                </a:lnTo>
                <a:lnTo>
                  <a:pt x="1221993" y="2159"/>
                </a:lnTo>
                <a:lnTo>
                  <a:pt x="1169542" y="380"/>
                </a:lnTo>
                <a:lnTo>
                  <a:pt x="111645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736" y="2995167"/>
            <a:ext cx="2098040" cy="306705"/>
          </a:xfrm>
          <a:custGeom>
            <a:avLst/>
            <a:gdLst/>
            <a:ahLst/>
            <a:cxnLst/>
            <a:rect l="l" t="t" r="r" b="b"/>
            <a:pathLst>
              <a:path w="2098040" h="306704">
                <a:moveTo>
                  <a:pt x="2097659" y="0"/>
                </a:moveTo>
                <a:lnTo>
                  <a:pt x="2089645" y="48395"/>
                </a:lnTo>
                <a:lnTo>
                  <a:pt x="2067325" y="90407"/>
                </a:lnTo>
                <a:lnTo>
                  <a:pt x="2033276" y="123526"/>
                </a:lnTo>
                <a:lnTo>
                  <a:pt x="1990076" y="145239"/>
                </a:lnTo>
                <a:lnTo>
                  <a:pt x="1940306" y="153035"/>
                </a:lnTo>
                <a:lnTo>
                  <a:pt x="1188339" y="153035"/>
                </a:lnTo>
                <a:lnTo>
                  <a:pt x="1138568" y="160843"/>
                </a:lnTo>
                <a:lnTo>
                  <a:pt x="1095368" y="182588"/>
                </a:lnTo>
                <a:lnTo>
                  <a:pt x="1061319" y="215744"/>
                </a:lnTo>
                <a:lnTo>
                  <a:pt x="1038999" y="257788"/>
                </a:lnTo>
                <a:lnTo>
                  <a:pt x="1030986" y="306197"/>
                </a:lnTo>
                <a:lnTo>
                  <a:pt x="1022959" y="257788"/>
                </a:lnTo>
                <a:lnTo>
                  <a:pt x="1000607" y="215744"/>
                </a:lnTo>
                <a:lnTo>
                  <a:pt x="966520" y="182588"/>
                </a:lnTo>
                <a:lnTo>
                  <a:pt x="923289" y="160843"/>
                </a:lnTo>
                <a:lnTo>
                  <a:pt x="873505" y="153035"/>
                </a:lnTo>
                <a:lnTo>
                  <a:pt x="157352" y="153035"/>
                </a:lnTo>
                <a:lnTo>
                  <a:pt x="107630" y="145239"/>
                </a:lnTo>
                <a:lnTo>
                  <a:pt x="64437" y="123526"/>
                </a:lnTo>
                <a:lnTo>
                  <a:pt x="30370" y="90407"/>
                </a:lnTo>
                <a:lnTo>
                  <a:pt x="8025" y="48395"/>
                </a:ln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6111" y="3364979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596" y="1888985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163" y="2649473"/>
            <a:ext cx="1424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6765" y="2904604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4036" y="2349360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4440" y="28047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47548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4202" y="2634741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68692" y="4710810"/>
          <a:ext cx="7855877" cy="132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5877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CiteScore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 = Ссылки,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сделанные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определенный </a:t>
                      </a:r>
                      <a:r>
                        <a:rPr sz="1600" spc="-3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опубликованные</a:t>
                      </a:r>
                      <a:r>
                        <a:rPr sz="1600" spc="2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2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B =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(такого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же типа </a:t>
                      </a:r>
                      <a:r>
                        <a:rPr sz="1600" spc="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как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и A),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опубликованные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30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215" y="1531366"/>
            <a:ext cx="8970772" cy="468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601058"/>
            <a:ext cx="80352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 err="1"/>
              <a:t>CiteScore</a:t>
            </a:r>
            <a:r>
              <a:rPr spc="-5" dirty="0"/>
              <a:t> </a:t>
            </a:r>
            <a:r>
              <a:rPr spc="-10" dirty="0" err="1" smtClean="0"/>
              <a:t>дополн</a:t>
            </a:r>
            <a:r>
              <a:rPr lang="ru-RU" spc="-10" dirty="0" smtClean="0"/>
              <a:t>яе</a:t>
            </a:r>
            <a:r>
              <a:rPr spc="-10" dirty="0" smtClean="0"/>
              <a:t>т </a:t>
            </a:r>
            <a:r>
              <a:rPr spc="-15" dirty="0"/>
              <a:t>уже существующие </a:t>
            </a:r>
            <a:r>
              <a:rPr spc="-10" dirty="0" err="1"/>
              <a:t>метрики</a:t>
            </a:r>
            <a:r>
              <a:rPr spc="120" dirty="0"/>
              <a:t> </a:t>
            </a:r>
            <a:r>
              <a:rPr spc="-5" dirty="0" smtClean="0"/>
              <a:t>SJR</a:t>
            </a:r>
            <a:r>
              <a:rPr lang="ru-RU" spc="-5" dirty="0" smtClean="0"/>
              <a:t> </a:t>
            </a:r>
            <a:r>
              <a:rPr dirty="0" smtClean="0"/>
              <a:t>и</a:t>
            </a:r>
            <a:r>
              <a:rPr spc="-100" dirty="0" smtClean="0"/>
              <a:t> </a:t>
            </a:r>
            <a:r>
              <a:rPr spc="-5" dirty="0"/>
              <a:t>SNIP</a:t>
            </a:r>
          </a:p>
        </p:txBody>
      </p:sp>
      <p:sp>
        <p:nvSpPr>
          <p:cNvPr id="5" name="object 5"/>
          <p:cNvSpPr/>
          <p:nvPr/>
        </p:nvSpPr>
        <p:spPr>
          <a:xfrm>
            <a:off x="5779770" y="2738627"/>
            <a:ext cx="1743075" cy="1143000"/>
          </a:xfrm>
          <a:custGeom>
            <a:avLst/>
            <a:gdLst/>
            <a:ahLst/>
            <a:cxnLst/>
            <a:rect l="l" t="t" r="r" b="b"/>
            <a:pathLst>
              <a:path w="1743075" h="1143000">
                <a:moveTo>
                  <a:pt x="1171575" y="0"/>
                </a:moveTo>
                <a:lnTo>
                  <a:pt x="1171575" y="285750"/>
                </a:lnTo>
                <a:lnTo>
                  <a:pt x="0" y="285750"/>
                </a:lnTo>
                <a:lnTo>
                  <a:pt x="0" y="857250"/>
                </a:lnTo>
                <a:lnTo>
                  <a:pt x="1171575" y="857250"/>
                </a:lnTo>
                <a:lnTo>
                  <a:pt x="1171575" y="1143000"/>
                </a:lnTo>
                <a:lnTo>
                  <a:pt x="1743075" y="571500"/>
                </a:lnTo>
                <a:lnTo>
                  <a:pt x="1171575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3209" y="3091815"/>
            <a:ext cx="128905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CiteScore,</a:t>
            </a:r>
            <a:r>
              <a:rPr sz="1400" spc="-8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SJR,  SNIP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19050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06500" y="0"/>
                </a:lnTo>
                <a:lnTo>
                  <a:pt x="1241125" y="6979"/>
                </a:lnTo>
                <a:lnTo>
                  <a:pt x="1269380" y="26019"/>
                </a:lnTo>
                <a:lnTo>
                  <a:pt x="1288420" y="54274"/>
                </a:lnTo>
                <a:lnTo>
                  <a:pt x="1295400" y="88900"/>
                </a:lnTo>
                <a:lnTo>
                  <a:pt x="1295400" y="444500"/>
                </a:lnTo>
                <a:lnTo>
                  <a:pt x="1288420" y="479125"/>
                </a:lnTo>
                <a:lnTo>
                  <a:pt x="1269380" y="507380"/>
                </a:lnTo>
                <a:lnTo>
                  <a:pt x="1241125" y="526420"/>
                </a:lnTo>
                <a:lnTo>
                  <a:pt x="12065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5105400"/>
            <a:ext cx="4398645" cy="990600"/>
          </a:xfrm>
          <a:custGeom>
            <a:avLst/>
            <a:gdLst/>
            <a:ahLst/>
            <a:cxnLst/>
            <a:rect l="l" t="t" r="r" b="b"/>
            <a:pathLst>
              <a:path w="4398645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4233418" y="0"/>
                </a:lnTo>
                <a:lnTo>
                  <a:pt x="4277318" y="5897"/>
                </a:lnTo>
                <a:lnTo>
                  <a:pt x="4316781" y="22540"/>
                </a:lnTo>
                <a:lnTo>
                  <a:pt x="4350226" y="48355"/>
                </a:lnTo>
                <a:lnTo>
                  <a:pt x="4376071" y="81769"/>
                </a:lnTo>
                <a:lnTo>
                  <a:pt x="4392738" y="121208"/>
                </a:lnTo>
                <a:lnTo>
                  <a:pt x="4398645" y="165100"/>
                </a:lnTo>
                <a:lnTo>
                  <a:pt x="4398645" y="825500"/>
                </a:lnTo>
                <a:lnTo>
                  <a:pt x="4392738" y="869391"/>
                </a:lnTo>
                <a:lnTo>
                  <a:pt x="4376071" y="908830"/>
                </a:lnTo>
                <a:lnTo>
                  <a:pt x="4350226" y="942244"/>
                </a:lnTo>
                <a:lnTo>
                  <a:pt x="4316781" y="968059"/>
                </a:lnTo>
                <a:lnTo>
                  <a:pt x="4277318" y="984702"/>
                </a:lnTo>
                <a:lnTo>
                  <a:pt x="4233418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8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69" y="1786801"/>
            <a:ext cx="8948039" cy="467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291" y="8589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0477" y="1273810"/>
            <a:ext cx="2287270" cy="1645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0" y="4877561"/>
            <a:ext cx="1632585" cy="1893570"/>
          </a:xfrm>
          <a:custGeom>
            <a:avLst/>
            <a:gdLst/>
            <a:ahLst/>
            <a:cxnLst/>
            <a:rect l="l" t="t" r="r" b="b"/>
            <a:pathLst>
              <a:path w="1632585" h="1893570">
                <a:moveTo>
                  <a:pt x="1005528" y="674751"/>
                </a:moveTo>
                <a:lnTo>
                  <a:pt x="247141" y="674751"/>
                </a:lnTo>
                <a:lnTo>
                  <a:pt x="1138301" y="1893126"/>
                </a:lnTo>
                <a:lnTo>
                  <a:pt x="1632330" y="1531747"/>
                </a:lnTo>
                <a:lnTo>
                  <a:pt x="1005528" y="674751"/>
                </a:lnTo>
                <a:close/>
              </a:path>
              <a:path w="1632585" h="1893570">
                <a:moveTo>
                  <a:pt x="132714" y="0"/>
                </a:moveTo>
                <a:lnTo>
                  <a:pt x="0" y="855395"/>
                </a:lnTo>
                <a:lnTo>
                  <a:pt x="247141" y="674751"/>
                </a:lnTo>
                <a:lnTo>
                  <a:pt x="1005528" y="674751"/>
                </a:lnTo>
                <a:lnTo>
                  <a:pt x="741171" y="313308"/>
                </a:lnTo>
                <a:lnTo>
                  <a:pt x="988187" y="132587"/>
                </a:lnTo>
                <a:lnTo>
                  <a:pt x="132714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9102" y="5566790"/>
            <a:ext cx="146685" cy="108585"/>
          </a:xfrm>
          <a:custGeom>
            <a:avLst/>
            <a:gdLst/>
            <a:ahLst/>
            <a:cxnLst/>
            <a:rect l="l" t="t" r="r" b="b"/>
            <a:pathLst>
              <a:path w="146685" h="108585">
                <a:moveTo>
                  <a:pt x="70536" y="58305"/>
                </a:moveTo>
                <a:lnTo>
                  <a:pt x="51943" y="58305"/>
                </a:lnTo>
                <a:lnTo>
                  <a:pt x="71351" y="84848"/>
                </a:lnTo>
                <a:lnTo>
                  <a:pt x="102489" y="108280"/>
                </a:lnTo>
                <a:lnTo>
                  <a:pt x="109914" y="108428"/>
                </a:lnTo>
                <a:lnTo>
                  <a:pt x="117125" y="107159"/>
                </a:lnTo>
                <a:lnTo>
                  <a:pt x="124098" y="104476"/>
                </a:lnTo>
                <a:lnTo>
                  <a:pt x="130810" y="100380"/>
                </a:lnTo>
                <a:lnTo>
                  <a:pt x="135890" y="96647"/>
                </a:lnTo>
                <a:lnTo>
                  <a:pt x="139536" y="92506"/>
                </a:lnTo>
                <a:lnTo>
                  <a:pt x="108204" y="92506"/>
                </a:lnTo>
                <a:lnTo>
                  <a:pt x="96139" y="89903"/>
                </a:lnTo>
                <a:lnTo>
                  <a:pt x="89916" y="84848"/>
                </a:lnTo>
                <a:lnTo>
                  <a:pt x="82997" y="75272"/>
                </a:lnTo>
                <a:lnTo>
                  <a:pt x="70536" y="58305"/>
                </a:lnTo>
                <a:close/>
              </a:path>
              <a:path w="146685" h="108585">
                <a:moveTo>
                  <a:pt x="119527" y="22479"/>
                </a:moveTo>
                <a:lnTo>
                  <a:pt x="100838" y="22479"/>
                </a:lnTo>
                <a:lnTo>
                  <a:pt x="120142" y="48831"/>
                </a:lnTo>
                <a:lnTo>
                  <a:pt x="124714" y="55016"/>
                </a:lnTo>
                <a:lnTo>
                  <a:pt x="127508" y="59474"/>
                </a:lnTo>
                <a:lnTo>
                  <a:pt x="128524" y="62217"/>
                </a:lnTo>
                <a:lnTo>
                  <a:pt x="130096" y="66294"/>
                </a:lnTo>
                <a:lnTo>
                  <a:pt x="130175" y="70853"/>
                </a:lnTo>
                <a:lnTo>
                  <a:pt x="108204" y="92506"/>
                </a:lnTo>
                <a:lnTo>
                  <a:pt x="139536" y="92506"/>
                </a:lnTo>
                <a:lnTo>
                  <a:pt x="139827" y="92176"/>
                </a:lnTo>
                <a:lnTo>
                  <a:pt x="142494" y="86969"/>
                </a:lnTo>
                <a:lnTo>
                  <a:pt x="145288" y="81775"/>
                </a:lnTo>
                <a:lnTo>
                  <a:pt x="146558" y="76593"/>
                </a:lnTo>
                <a:lnTo>
                  <a:pt x="146304" y="66294"/>
                </a:lnTo>
                <a:lnTo>
                  <a:pt x="144780" y="60883"/>
                </a:lnTo>
                <a:lnTo>
                  <a:pt x="139954" y="51117"/>
                </a:lnTo>
                <a:lnTo>
                  <a:pt x="136525" y="45656"/>
                </a:lnTo>
                <a:lnTo>
                  <a:pt x="131445" y="38811"/>
                </a:lnTo>
                <a:lnTo>
                  <a:pt x="119527" y="22479"/>
                </a:lnTo>
                <a:close/>
              </a:path>
              <a:path w="146685" h="108585">
                <a:moveTo>
                  <a:pt x="103124" y="0"/>
                </a:moveTo>
                <a:lnTo>
                  <a:pt x="0" y="75311"/>
                </a:lnTo>
                <a:lnTo>
                  <a:pt x="10033" y="88938"/>
                </a:lnTo>
                <a:lnTo>
                  <a:pt x="51943" y="58305"/>
                </a:lnTo>
                <a:lnTo>
                  <a:pt x="70536" y="58305"/>
                </a:lnTo>
                <a:lnTo>
                  <a:pt x="64008" y="49415"/>
                </a:lnTo>
                <a:lnTo>
                  <a:pt x="100838" y="22479"/>
                </a:lnTo>
                <a:lnTo>
                  <a:pt x="119527" y="22479"/>
                </a:lnTo>
                <a:lnTo>
                  <a:pt x="103124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5362" y="5687487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89" h="441960">
                <a:moveTo>
                  <a:pt x="345507" y="374501"/>
                </a:moveTo>
                <a:lnTo>
                  <a:pt x="270831" y="429086"/>
                </a:lnTo>
                <a:lnTo>
                  <a:pt x="280102" y="441735"/>
                </a:lnTo>
                <a:lnTo>
                  <a:pt x="344237" y="394809"/>
                </a:lnTo>
                <a:lnTo>
                  <a:pt x="360343" y="394809"/>
                </a:lnTo>
                <a:lnTo>
                  <a:pt x="345507" y="374501"/>
                </a:lnTo>
                <a:close/>
              </a:path>
              <a:path w="377189" h="441960">
                <a:moveTo>
                  <a:pt x="360343" y="394809"/>
                </a:moveTo>
                <a:lnTo>
                  <a:pt x="344237" y="394809"/>
                </a:lnTo>
                <a:lnTo>
                  <a:pt x="366462" y="425098"/>
                </a:lnTo>
                <a:lnTo>
                  <a:pt x="376876" y="417440"/>
                </a:lnTo>
                <a:lnTo>
                  <a:pt x="360343" y="394809"/>
                </a:lnTo>
                <a:close/>
              </a:path>
              <a:path w="377189" h="441960">
                <a:moveTo>
                  <a:pt x="270846" y="337582"/>
                </a:moveTo>
                <a:lnTo>
                  <a:pt x="254702" y="337582"/>
                </a:lnTo>
                <a:lnTo>
                  <a:pt x="280356" y="372647"/>
                </a:lnTo>
                <a:lnTo>
                  <a:pt x="247336" y="396853"/>
                </a:lnTo>
                <a:lnTo>
                  <a:pt x="256480" y="409502"/>
                </a:lnTo>
                <a:lnTo>
                  <a:pt x="317378" y="364989"/>
                </a:lnTo>
                <a:lnTo>
                  <a:pt x="290897" y="364989"/>
                </a:lnTo>
                <a:lnTo>
                  <a:pt x="270846" y="337582"/>
                </a:lnTo>
                <a:close/>
              </a:path>
              <a:path w="377189" h="441960">
                <a:moveTo>
                  <a:pt x="321885" y="342269"/>
                </a:moveTo>
                <a:lnTo>
                  <a:pt x="290897" y="364989"/>
                </a:lnTo>
                <a:lnTo>
                  <a:pt x="317378" y="364989"/>
                </a:lnTo>
                <a:lnTo>
                  <a:pt x="331156" y="354918"/>
                </a:lnTo>
                <a:lnTo>
                  <a:pt x="321885" y="342269"/>
                </a:lnTo>
                <a:close/>
              </a:path>
              <a:path w="377189" h="441960">
                <a:moveTo>
                  <a:pt x="286960" y="294555"/>
                </a:moveTo>
                <a:lnTo>
                  <a:pt x="212411" y="349139"/>
                </a:lnTo>
                <a:lnTo>
                  <a:pt x="221682" y="361789"/>
                </a:lnTo>
                <a:lnTo>
                  <a:pt x="254702" y="337582"/>
                </a:lnTo>
                <a:lnTo>
                  <a:pt x="270846" y="337582"/>
                </a:lnTo>
                <a:lnTo>
                  <a:pt x="265243" y="329924"/>
                </a:lnTo>
                <a:lnTo>
                  <a:pt x="296231" y="307204"/>
                </a:lnTo>
                <a:lnTo>
                  <a:pt x="286960" y="294555"/>
                </a:lnTo>
                <a:close/>
              </a:path>
              <a:path w="377189" h="441960">
                <a:moveTo>
                  <a:pt x="272606" y="276432"/>
                </a:moveTo>
                <a:lnTo>
                  <a:pt x="246066" y="276432"/>
                </a:lnTo>
                <a:lnTo>
                  <a:pt x="189424" y="317808"/>
                </a:lnTo>
                <a:lnTo>
                  <a:pt x="198695" y="330458"/>
                </a:lnTo>
                <a:lnTo>
                  <a:pt x="272606" y="276432"/>
                </a:lnTo>
                <a:close/>
              </a:path>
              <a:path w="377189" h="441960">
                <a:moveTo>
                  <a:pt x="228413" y="214532"/>
                </a:moveTo>
                <a:lnTo>
                  <a:pt x="153864" y="269117"/>
                </a:lnTo>
                <a:lnTo>
                  <a:pt x="163770" y="282744"/>
                </a:lnTo>
                <a:lnTo>
                  <a:pt x="246066" y="276432"/>
                </a:lnTo>
                <a:lnTo>
                  <a:pt x="272606" y="276432"/>
                </a:lnTo>
                <a:lnTo>
                  <a:pt x="273371" y="275873"/>
                </a:lnTo>
                <a:lnTo>
                  <a:pt x="268172" y="268812"/>
                </a:lnTo>
                <a:lnTo>
                  <a:pt x="180788" y="268812"/>
                </a:lnTo>
                <a:lnTo>
                  <a:pt x="237684" y="227181"/>
                </a:lnTo>
                <a:lnTo>
                  <a:pt x="228413" y="214532"/>
                </a:lnTo>
                <a:close/>
              </a:path>
              <a:path w="377189" h="441960">
                <a:moveTo>
                  <a:pt x="263338" y="262246"/>
                </a:moveTo>
                <a:lnTo>
                  <a:pt x="180788" y="268812"/>
                </a:lnTo>
                <a:lnTo>
                  <a:pt x="268172" y="268812"/>
                </a:lnTo>
                <a:lnTo>
                  <a:pt x="263338" y="262246"/>
                </a:lnTo>
                <a:close/>
              </a:path>
              <a:path w="377189" h="441960">
                <a:moveTo>
                  <a:pt x="174946" y="141291"/>
                </a:moveTo>
                <a:lnTo>
                  <a:pt x="164405" y="148949"/>
                </a:lnTo>
                <a:lnTo>
                  <a:pt x="182058" y="172978"/>
                </a:lnTo>
                <a:lnTo>
                  <a:pt x="117796" y="219904"/>
                </a:lnTo>
                <a:lnTo>
                  <a:pt x="127067" y="232490"/>
                </a:lnTo>
                <a:lnTo>
                  <a:pt x="191202" y="185563"/>
                </a:lnTo>
                <a:lnTo>
                  <a:pt x="207304" y="185563"/>
                </a:lnTo>
                <a:lnTo>
                  <a:pt x="174946" y="141291"/>
                </a:lnTo>
                <a:close/>
              </a:path>
              <a:path w="377189" h="441960">
                <a:moveTo>
                  <a:pt x="207304" y="185563"/>
                </a:moveTo>
                <a:lnTo>
                  <a:pt x="191202" y="185563"/>
                </a:lnTo>
                <a:lnTo>
                  <a:pt x="208728" y="209592"/>
                </a:lnTo>
                <a:lnTo>
                  <a:pt x="219269" y="201934"/>
                </a:lnTo>
                <a:lnTo>
                  <a:pt x="207304" y="185563"/>
                </a:lnTo>
                <a:close/>
              </a:path>
              <a:path w="377189" h="441960">
                <a:moveTo>
                  <a:pt x="165528" y="130064"/>
                </a:moveTo>
                <a:lnTo>
                  <a:pt x="139005" y="130064"/>
                </a:lnTo>
                <a:lnTo>
                  <a:pt x="82363" y="171441"/>
                </a:lnTo>
                <a:lnTo>
                  <a:pt x="91634" y="184090"/>
                </a:lnTo>
                <a:lnTo>
                  <a:pt x="165528" y="130064"/>
                </a:lnTo>
                <a:close/>
              </a:path>
              <a:path w="377189" h="441960">
                <a:moveTo>
                  <a:pt x="121352" y="68152"/>
                </a:moveTo>
                <a:lnTo>
                  <a:pt x="46803" y="122736"/>
                </a:lnTo>
                <a:lnTo>
                  <a:pt x="56709" y="136376"/>
                </a:lnTo>
                <a:lnTo>
                  <a:pt x="139005" y="130064"/>
                </a:lnTo>
                <a:lnTo>
                  <a:pt x="165528" y="130064"/>
                </a:lnTo>
                <a:lnTo>
                  <a:pt x="166310" y="129493"/>
                </a:lnTo>
                <a:lnTo>
                  <a:pt x="161111" y="122432"/>
                </a:lnTo>
                <a:lnTo>
                  <a:pt x="73727" y="122432"/>
                </a:lnTo>
                <a:lnTo>
                  <a:pt x="130623" y="80801"/>
                </a:lnTo>
                <a:lnTo>
                  <a:pt x="121352" y="68152"/>
                </a:lnTo>
                <a:close/>
              </a:path>
              <a:path w="377189" h="441960">
                <a:moveTo>
                  <a:pt x="156277" y="115866"/>
                </a:moveTo>
                <a:lnTo>
                  <a:pt x="73727" y="122432"/>
                </a:lnTo>
                <a:lnTo>
                  <a:pt x="161111" y="122432"/>
                </a:lnTo>
                <a:lnTo>
                  <a:pt x="156277" y="115866"/>
                </a:lnTo>
                <a:close/>
              </a:path>
              <a:path w="377189" h="441960">
                <a:moveTo>
                  <a:pt x="157674" y="58525"/>
                </a:moveTo>
                <a:lnTo>
                  <a:pt x="152340" y="63542"/>
                </a:lnTo>
                <a:lnTo>
                  <a:pt x="149419" y="68977"/>
                </a:lnTo>
                <a:lnTo>
                  <a:pt x="148518" y="79379"/>
                </a:lnTo>
                <a:lnTo>
                  <a:pt x="148432" y="80801"/>
                </a:lnTo>
                <a:lnTo>
                  <a:pt x="150308" y="86643"/>
                </a:lnTo>
                <a:lnTo>
                  <a:pt x="155454" y="93603"/>
                </a:lnTo>
                <a:lnTo>
                  <a:pt x="159071" y="98581"/>
                </a:lnTo>
                <a:lnTo>
                  <a:pt x="164151" y="102201"/>
                </a:lnTo>
                <a:lnTo>
                  <a:pt x="175708" y="104779"/>
                </a:lnTo>
                <a:lnTo>
                  <a:pt x="181677" y="103636"/>
                </a:lnTo>
                <a:lnTo>
                  <a:pt x="188154" y="100054"/>
                </a:lnTo>
                <a:lnTo>
                  <a:pt x="183417" y="93603"/>
                </a:lnTo>
                <a:lnTo>
                  <a:pt x="174692" y="93603"/>
                </a:lnTo>
                <a:lnTo>
                  <a:pt x="168723" y="91939"/>
                </a:lnTo>
                <a:lnTo>
                  <a:pt x="165929" y="89628"/>
                </a:lnTo>
                <a:lnTo>
                  <a:pt x="160722" y="82554"/>
                </a:lnTo>
                <a:lnTo>
                  <a:pt x="159579" y="79379"/>
                </a:lnTo>
                <a:lnTo>
                  <a:pt x="159706" y="76280"/>
                </a:lnTo>
                <a:lnTo>
                  <a:pt x="159960" y="73194"/>
                </a:lnTo>
                <a:lnTo>
                  <a:pt x="161357" y="70146"/>
                </a:lnTo>
                <a:lnTo>
                  <a:pt x="164024" y="67161"/>
                </a:lnTo>
                <a:lnTo>
                  <a:pt x="157674" y="58525"/>
                </a:lnTo>
                <a:close/>
              </a:path>
              <a:path w="377189" h="441960">
                <a:moveTo>
                  <a:pt x="181804" y="91406"/>
                </a:moveTo>
                <a:lnTo>
                  <a:pt x="177994" y="93145"/>
                </a:lnTo>
                <a:lnTo>
                  <a:pt x="174692" y="93603"/>
                </a:lnTo>
                <a:lnTo>
                  <a:pt x="183417" y="93603"/>
                </a:lnTo>
                <a:lnTo>
                  <a:pt x="181804" y="91406"/>
                </a:lnTo>
                <a:close/>
              </a:path>
              <a:path w="377189" h="441960">
                <a:moveTo>
                  <a:pt x="49397" y="0"/>
                </a:moveTo>
                <a:lnTo>
                  <a:pt x="13719" y="18625"/>
                </a:lnTo>
                <a:lnTo>
                  <a:pt x="0" y="50464"/>
                </a:lnTo>
                <a:lnTo>
                  <a:pt x="1305" y="58838"/>
                </a:lnTo>
                <a:lnTo>
                  <a:pt x="25413" y="89651"/>
                </a:lnTo>
                <a:lnTo>
                  <a:pt x="44231" y="93580"/>
                </a:lnTo>
                <a:lnTo>
                  <a:pt x="50831" y="92626"/>
                </a:lnTo>
                <a:lnTo>
                  <a:pt x="57598" y="90542"/>
                </a:lnTo>
                <a:lnTo>
                  <a:pt x="50959" y="78528"/>
                </a:lnTo>
                <a:lnTo>
                  <a:pt x="37151" y="78528"/>
                </a:lnTo>
                <a:lnTo>
                  <a:pt x="27499" y="75531"/>
                </a:lnTo>
                <a:lnTo>
                  <a:pt x="23308" y="72457"/>
                </a:lnTo>
                <a:lnTo>
                  <a:pt x="19504" y="67138"/>
                </a:lnTo>
                <a:lnTo>
                  <a:pt x="15434" y="61599"/>
                </a:lnTo>
                <a:lnTo>
                  <a:pt x="13783" y="54804"/>
                </a:lnTo>
                <a:lnTo>
                  <a:pt x="15053" y="47438"/>
                </a:lnTo>
                <a:lnTo>
                  <a:pt x="16450" y="40085"/>
                </a:lnTo>
                <a:lnTo>
                  <a:pt x="21022" y="33176"/>
                </a:lnTo>
                <a:lnTo>
                  <a:pt x="28896" y="26712"/>
                </a:lnTo>
                <a:lnTo>
                  <a:pt x="44872" y="26712"/>
                </a:lnTo>
                <a:lnTo>
                  <a:pt x="39818" y="19803"/>
                </a:lnTo>
                <a:lnTo>
                  <a:pt x="46549" y="15460"/>
                </a:lnTo>
                <a:lnTo>
                  <a:pt x="53407" y="13847"/>
                </a:lnTo>
                <a:lnTo>
                  <a:pt x="83750" y="13847"/>
                </a:lnTo>
                <a:lnTo>
                  <a:pt x="80986" y="10709"/>
                </a:lnTo>
                <a:lnTo>
                  <a:pt x="74171" y="5487"/>
                </a:lnTo>
                <a:lnTo>
                  <a:pt x="66565" y="1929"/>
                </a:lnTo>
                <a:lnTo>
                  <a:pt x="58233" y="54"/>
                </a:lnTo>
                <a:lnTo>
                  <a:pt x="49397" y="0"/>
                </a:lnTo>
                <a:close/>
              </a:path>
              <a:path w="377189" h="441960">
                <a:moveTo>
                  <a:pt x="44872" y="26712"/>
                </a:moveTo>
                <a:lnTo>
                  <a:pt x="28896" y="26712"/>
                </a:lnTo>
                <a:lnTo>
                  <a:pt x="69536" y="82363"/>
                </a:lnTo>
                <a:lnTo>
                  <a:pt x="72965" y="79963"/>
                </a:lnTo>
                <a:lnTo>
                  <a:pt x="81252" y="72993"/>
                </a:lnTo>
                <a:lnTo>
                  <a:pt x="87633" y="65593"/>
                </a:lnTo>
                <a:lnTo>
                  <a:pt x="89990" y="61472"/>
                </a:lnTo>
                <a:lnTo>
                  <a:pt x="70298" y="61472"/>
                </a:lnTo>
                <a:lnTo>
                  <a:pt x="44872" y="26712"/>
                </a:lnTo>
                <a:close/>
              </a:path>
              <a:path w="377189" h="441960">
                <a:moveTo>
                  <a:pt x="49724" y="76293"/>
                </a:moveTo>
                <a:lnTo>
                  <a:pt x="42993" y="78286"/>
                </a:lnTo>
                <a:lnTo>
                  <a:pt x="37151" y="78528"/>
                </a:lnTo>
                <a:lnTo>
                  <a:pt x="50959" y="78528"/>
                </a:lnTo>
                <a:lnTo>
                  <a:pt x="49724" y="76293"/>
                </a:lnTo>
                <a:close/>
              </a:path>
              <a:path w="377189" h="441960">
                <a:moveTo>
                  <a:pt x="83750" y="13847"/>
                </a:moveTo>
                <a:lnTo>
                  <a:pt x="53407" y="13847"/>
                </a:lnTo>
                <a:lnTo>
                  <a:pt x="66996" y="16082"/>
                </a:lnTo>
                <a:lnTo>
                  <a:pt x="72457" y="19536"/>
                </a:lnTo>
                <a:lnTo>
                  <a:pt x="76775" y="25353"/>
                </a:lnTo>
                <a:lnTo>
                  <a:pt x="81347" y="31766"/>
                </a:lnTo>
                <a:lnTo>
                  <a:pt x="82744" y="38777"/>
                </a:lnTo>
                <a:lnTo>
                  <a:pt x="80839" y="46371"/>
                </a:lnTo>
                <a:lnTo>
                  <a:pt x="79696" y="51286"/>
                </a:lnTo>
                <a:lnTo>
                  <a:pt x="76140" y="56328"/>
                </a:lnTo>
                <a:lnTo>
                  <a:pt x="70298" y="61472"/>
                </a:lnTo>
                <a:lnTo>
                  <a:pt x="89990" y="61472"/>
                </a:lnTo>
                <a:lnTo>
                  <a:pt x="92110" y="57764"/>
                </a:lnTo>
                <a:lnTo>
                  <a:pt x="94682" y="49508"/>
                </a:lnTo>
                <a:lnTo>
                  <a:pt x="95420" y="41162"/>
                </a:lnTo>
                <a:lnTo>
                  <a:pt x="94396" y="33062"/>
                </a:lnTo>
                <a:lnTo>
                  <a:pt x="91610" y="25209"/>
                </a:lnTo>
                <a:lnTo>
                  <a:pt x="87062" y="17606"/>
                </a:lnTo>
                <a:lnTo>
                  <a:pt x="83750" y="13847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88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Прозрачность </a:t>
            </a:r>
            <a:r>
              <a:rPr dirty="0"/>
              <a:t>в </a:t>
            </a:r>
            <a:r>
              <a:rPr spc="-20" dirty="0"/>
              <a:t>расчете</a:t>
            </a:r>
            <a:r>
              <a:rPr spc="30" dirty="0"/>
              <a:t> </a:t>
            </a:r>
            <a:r>
              <a:rPr spc="-5" dirty="0"/>
              <a:t>CiteScore</a:t>
            </a:r>
          </a:p>
        </p:txBody>
      </p:sp>
    </p:spTree>
    <p:extLst>
      <p:ext uri="{BB962C8B-B14F-4D97-AF65-F5344CB8AC3E}">
        <p14:creationId xmlns:p14="http://schemas.microsoft.com/office/powerpoint/2010/main" val="2827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0" y="773668"/>
            <a:ext cx="8072119" cy="369332"/>
          </a:xfrm>
        </p:spPr>
        <p:txBody>
          <a:bodyPr/>
          <a:lstStyle/>
          <a:p>
            <a:r>
              <a:rPr lang="en-US" dirty="0" err="1" smtClean="0"/>
              <a:t>CiteScore</a:t>
            </a:r>
            <a:r>
              <a:rPr lang="en-US" dirty="0" smtClean="0"/>
              <a:t> Tracker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3895"/>
            <a:ext cx="8991600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1752600" y="19812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684213" y="425450"/>
            <a:ext cx="7920037" cy="5334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cs typeface="Arial" pitchFamily="34" charset="0"/>
              </a:rPr>
              <a:t>Рейтинги журналов </a:t>
            </a:r>
            <a:r>
              <a:rPr lang="en-GB" altLang="en-US" sz="2800" smtClean="0">
                <a:cs typeface="Arial" pitchFamily="34" charset="0"/>
              </a:rPr>
              <a:t>SJR </a:t>
            </a:r>
            <a:r>
              <a:rPr lang="ru-RU" altLang="en-US" sz="2800" smtClean="0">
                <a:cs typeface="Arial" pitchFamily="34" charset="0"/>
              </a:rPr>
              <a:t>и</a:t>
            </a:r>
            <a:r>
              <a:rPr lang="en-GB" altLang="en-US" sz="2800" smtClean="0">
                <a:cs typeface="Arial" pitchFamily="34" charset="0"/>
              </a:rPr>
              <a:t> SNIP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90525" y="4076700"/>
            <a:ext cx="70707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Journal Rank – SJR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– Felix de Moya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Метрика престижа (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Prestige metrics)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en-US" sz="16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Цитирование имеет вес в зависимости от престижа научного источника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135438"/>
            <a:ext cx="2038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71278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Source-Normalized Impact per Paper – SNIP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Henk Moed, CWTS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Контекстуальный импакт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цитирования (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Contextual citation impact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вероятности цитирования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предметных областях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10" name="Picture 8" descr="Leide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89038"/>
            <a:ext cx="17065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2800" dirty="0">
              <a:solidFill>
                <a:srgbClr val="0366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2863850" y="2997200"/>
            <a:ext cx="3017838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921000" y="3300413"/>
            <a:ext cx="2982913" cy="4318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6133" name="Rectangle 10"/>
          <p:cNvSpPr>
            <a:spLocks noChangeArrowheads="1"/>
          </p:cNvSpPr>
          <p:nvPr/>
        </p:nvSpPr>
        <p:spPr bwMode="auto">
          <a:xfrm>
            <a:off x="2921000" y="2219325"/>
            <a:ext cx="3603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4" name="Rectangle 11"/>
          <p:cNvSpPr>
            <a:spLocks noChangeArrowheads="1"/>
          </p:cNvSpPr>
          <p:nvPr/>
        </p:nvSpPr>
        <p:spPr bwMode="auto">
          <a:xfrm>
            <a:off x="3857625" y="1498600"/>
            <a:ext cx="358775" cy="129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5" name="Rectangle 12"/>
          <p:cNvSpPr>
            <a:spLocks noChangeArrowheads="1"/>
          </p:cNvSpPr>
          <p:nvPr/>
        </p:nvSpPr>
        <p:spPr bwMode="auto">
          <a:xfrm>
            <a:off x="4721225" y="2651125"/>
            <a:ext cx="288925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6" name="Rectangle 13"/>
          <p:cNvSpPr>
            <a:spLocks noChangeArrowheads="1"/>
          </p:cNvSpPr>
          <p:nvPr/>
        </p:nvSpPr>
        <p:spPr bwMode="auto">
          <a:xfrm>
            <a:off x="5513388" y="2003425"/>
            <a:ext cx="3603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7" name="Rectangle 23"/>
          <p:cNvSpPr>
            <a:spLocks noChangeArrowheads="1"/>
          </p:cNvSpPr>
          <p:nvPr/>
        </p:nvSpPr>
        <p:spPr bwMode="auto">
          <a:xfrm>
            <a:off x="34242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8" name="Rectangle 24"/>
          <p:cNvSpPr>
            <a:spLocks noChangeArrowheads="1"/>
          </p:cNvSpPr>
          <p:nvPr/>
        </p:nvSpPr>
        <p:spPr bwMode="auto">
          <a:xfrm>
            <a:off x="4360863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9" name="Rectangle 25"/>
          <p:cNvSpPr>
            <a:spLocks noChangeArrowheads="1"/>
          </p:cNvSpPr>
          <p:nvPr/>
        </p:nvSpPr>
        <p:spPr bwMode="auto">
          <a:xfrm>
            <a:off x="50879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40" name="TextBox 46"/>
          <p:cNvSpPr txBox="1">
            <a:spLocks noChangeArrowheads="1"/>
          </p:cNvSpPr>
          <p:nvPr/>
        </p:nvSpPr>
        <p:spPr bwMode="auto">
          <a:xfrm>
            <a:off x="131005" y="2103614"/>
            <a:ext cx="2002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Цитирование журнала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1450" y="3178175"/>
            <a:ext cx="2728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Потенциал цитирования в конкретной области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5250" y="2507456"/>
            <a:ext cx="22193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charset="0"/>
              </a:rPr>
              <a:t>Только рецензируемые статьи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983288" y="2714625"/>
            <a:ext cx="461962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88050" y="3330575"/>
            <a:ext cx="463550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50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494713" cy="773113"/>
          </a:xfrm>
        </p:spPr>
        <p:txBody>
          <a:bodyPr/>
          <a:lstStyle/>
          <a:p>
            <a:pPr eaLnBrk="1" hangingPunct="1"/>
            <a:r>
              <a:rPr lang="en-GB" altLang="en-US" sz="2200" smtClean="0">
                <a:cs typeface="Arial" pitchFamily="34" charset="0"/>
              </a:rPr>
              <a:t>SNIP: </a:t>
            </a:r>
            <a:r>
              <a:rPr lang="ru-RU" altLang="en-US" sz="2200" smtClean="0">
                <a:cs typeface="Arial" pitchFamily="34" charset="0"/>
              </a:rPr>
              <a:t>Импакт фактор нормализованный по источнику (</a:t>
            </a:r>
            <a:r>
              <a:rPr lang="en-GB" altLang="en-US" sz="2200" smtClean="0">
                <a:cs typeface="Arial" pitchFamily="34" charset="0"/>
              </a:rPr>
              <a:t>Source-normalized impact per paper</a:t>
            </a:r>
            <a:r>
              <a:rPr lang="ru-RU" altLang="en-US" sz="2200" smtClean="0">
                <a:cs typeface="Arial" pitchFamily="34" charset="0"/>
              </a:rPr>
              <a:t>)</a:t>
            </a:r>
            <a:endParaRPr lang="en-GB" altLang="en-US" sz="2200" smtClean="0"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98449" y="5334000"/>
          <a:ext cx="838835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81"/>
                <a:gridCol w="947137"/>
                <a:gridCol w="1121323"/>
                <a:gridCol w="274091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Journal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RIP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Cit.</a:t>
                      </a:r>
                      <a:r>
                        <a:rPr lang="en-GB" sz="1800" baseline="0" dirty="0" smtClean="0"/>
                        <a:t> Pot.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SNIP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(RIP/Cit.</a:t>
                      </a:r>
                      <a:r>
                        <a:rPr lang="en-GB" sz="1800" baseline="0" dirty="0" smtClean="0"/>
                        <a:t> Pot.)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Inventiones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Mathematicae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Molecular Cell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</a:tbl>
          </a:graphicData>
        </a:graphic>
      </p:graphicFrame>
      <p:sp>
        <p:nvSpPr>
          <p:cNvPr id="24" name="TextBox 163"/>
          <p:cNvSpPr txBox="1"/>
          <p:nvPr/>
        </p:nvSpPr>
        <p:spPr>
          <a:xfrm>
            <a:off x="178071" y="4919246"/>
            <a:ext cx="869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</a:rPr>
              <a:t>Пример сравнения математического и биологического журналов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3293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6" y="497306"/>
            <a:ext cx="8641914" cy="593559"/>
          </a:xfrm>
        </p:spPr>
        <p:txBody>
          <a:bodyPr/>
          <a:lstStyle/>
          <a:p>
            <a:r>
              <a:rPr lang="en-US" dirty="0" smtClean="0"/>
              <a:t>Scopus </a:t>
            </a:r>
            <a:r>
              <a:rPr lang="ru-RU" dirty="0" smtClean="0"/>
              <a:t>помогает ученым в их ежедневной работе: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48937024"/>
              </p:ext>
            </p:extLst>
          </p:nvPr>
        </p:nvGraphicFramePr>
        <p:xfrm>
          <a:off x="457200" y="1770267"/>
          <a:ext cx="6096000" cy="461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ObaI\Documents\3. brandings\icons\3724 Elsevier icons PNGs\3724 Elsevier icons PNGs\Blue Elsevier icons PNG\Analyze icon 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6" y="2057400"/>
            <a:ext cx="417445" cy="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ObaI\Documents\3. brandings\icons\3724 Elsevier icons PNGs\3724 Elsevier icons PNGs\Blue Elsevier icons PNG\Commercialize icon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0" y="2753554"/>
            <a:ext cx="270239" cy="4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baI\Documents\3. brandings\icons\3724 Elsevier icons PNGs\3724 Elsevier icons PNGs\Blue Elsevier icons PNG\Collaborate Network icon blu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43" y="3479801"/>
            <a:ext cx="415406" cy="4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ObaI\Documents\3. brandings\icons\3724 Elsevier icons PNGs\3724 Elsevier icons PNGs\Blue Elsevier icons PNG\Monitor icon 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7" y="4182900"/>
            <a:ext cx="504687" cy="5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ObaI\Documents\3. brandings\icons\3724 Elsevier icons PNGs\3724 Elsevier icons PNGs\Blue Elsevier icons PNG\Publications icon 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91" y="4962563"/>
            <a:ext cx="346558" cy="4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ObaI\Documents\3. brandings\icons\3724 Elsevier icons PNGs\3724 Elsevier icons PNGs\Blue Elsevier icons PNG\Identify Researchers icon blu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1" y="5627723"/>
            <a:ext cx="417445" cy="4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81802" y="1955801"/>
            <a:ext cx="1683327" cy="516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Basic/, Advanced Search</a:t>
            </a:r>
            <a:r>
              <a:rPr lang="en-US" sz="1050" dirty="0">
                <a:solidFill>
                  <a:prstClr val="white"/>
                </a:solidFill>
              </a:rPr>
              <a:t>, Refine Results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1005826" y="1447800"/>
            <a:ext cx="5471175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781800" y="1447800"/>
            <a:ext cx="1683326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ФУНКЦИИ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8727" y="2753555"/>
            <a:ext cx="1676400" cy="412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Basic/Advanced Search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8730" y="5607291"/>
            <a:ext cx="1676399" cy="511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</a:t>
            </a:r>
            <a:r>
              <a:rPr lang="en-US" sz="1050" dirty="0" smtClean="0">
                <a:solidFill>
                  <a:prstClr val="white"/>
                </a:solidFill>
              </a:rPr>
              <a:t>Author Profiles</a:t>
            </a:r>
            <a:r>
              <a:rPr lang="en-US" sz="1050" dirty="0">
                <a:solidFill>
                  <a:prstClr val="white"/>
                </a:solidFill>
              </a:rPr>
              <a:t>, Analyzers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1800" y="3543849"/>
            <a:ext cx="1683326" cy="416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Author/Affiliation Profiles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4935593"/>
            <a:ext cx="1683326" cy="446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Citation </a:t>
            </a:r>
            <a:r>
              <a:rPr lang="en-US" sz="1050" dirty="0" smtClean="0">
                <a:solidFill>
                  <a:prstClr val="white"/>
                </a:solidFill>
              </a:rPr>
              <a:t>Overview, Analyzers, Article Metrics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8726" y="4249527"/>
            <a:ext cx="1676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Journal Analyzer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r>
              <a:rPr lang="en-US" sz="1050" b="1" dirty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Scopus Own Data, Scopus Exit Survey,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982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" y="457200"/>
            <a:ext cx="8598434" cy="11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91000" y="1600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843713" cy="44193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32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8405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Рейтинг журнала подробно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7338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143" y="43286"/>
            <a:ext cx="11714286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" y="1041332"/>
            <a:ext cx="7210097" cy="58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Содержимое журнала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6670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yakshonakg\Desktop\08-08-2017 21-55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653"/>
            <a:ext cx="7924233" cy="48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82000" cy="685800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: создание логина и пароля – ваша эффективная работа с системой. Возможность управления навигационной панелью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62418" y="1663888"/>
            <a:ext cx="41909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086600" y="2514600"/>
            <a:ext cx="5840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yakshonakg\Desktop\08-08-2017 21-5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3968"/>
            <a:ext cx="8485758" cy="5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85800"/>
          </a:xfrm>
        </p:spPr>
        <p:txBody>
          <a:bodyPr/>
          <a:lstStyle/>
          <a:p>
            <a:r>
              <a:rPr lang="ru-RU" dirty="0" smtClean="0"/>
              <a:t>Доступные возможности при персонализации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2379" y="1323264"/>
            <a:ext cx="976821" cy="3667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001000" y="1676400"/>
            <a:ext cx="495300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2193875"/>
            <a:ext cx="533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024901" y="2130185"/>
            <a:ext cx="1952197" cy="1066800"/>
          </a:xfrm>
          <a:prstGeom prst="wedgeRoundRectCallout">
            <a:avLst>
              <a:gd name="adj1" fmla="val -125490"/>
              <a:gd name="adj2" fmla="val -1692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Сохраненные поиски и оповещения о цитировании позволят вам отслеживать свои новые публикации и их цитирование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Если ваша статья появилась в </a:t>
            </a:r>
            <a:r>
              <a:rPr lang="en-GB" sz="2800" dirty="0" smtClean="0"/>
              <a:t>Scopus</a:t>
            </a:r>
            <a:r>
              <a:rPr lang="ru-RU" sz="2800" dirty="0" smtClean="0"/>
              <a:t>, значит у вас есть профиль автора!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279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5" y="609601"/>
            <a:ext cx="9041525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в статье есть фамилия автора – статья попадет в профиль автора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Профили авторов в </a:t>
            </a:r>
            <a:r>
              <a:rPr lang="en-US" sz="2000" dirty="0"/>
              <a:t>Scopus </a:t>
            </a:r>
            <a:r>
              <a:rPr lang="ru-RU" sz="2000" dirty="0"/>
              <a:t>создаются АВТОМАТИЧЕСКИ.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/>
              <a:t>Сегодня уже около 18 млн профилей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Для формирования профиля автора используются следующие данные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38319" cy="3774749"/>
          </a:xfrm>
        </p:spPr>
        <p:txBody>
          <a:bodyPr>
            <a:normAutofit/>
          </a:bodyPr>
          <a:lstStyle/>
          <a:p>
            <a:r>
              <a:rPr lang="ru-RU" dirty="0" smtClean="0"/>
              <a:t>Заглавия статей</a:t>
            </a:r>
            <a:endParaRPr lang="en-US" dirty="0"/>
          </a:p>
          <a:p>
            <a:r>
              <a:rPr lang="ru-RU" dirty="0" smtClean="0"/>
              <a:t>Аннотации</a:t>
            </a:r>
            <a:endParaRPr lang="en-US" dirty="0"/>
          </a:p>
          <a:p>
            <a:r>
              <a:rPr lang="ru-RU" u="sng" dirty="0" smtClean="0"/>
              <a:t>Авторы</a:t>
            </a:r>
            <a:r>
              <a:rPr lang="en-US" u="sng" dirty="0" smtClean="0"/>
              <a:t>, </a:t>
            </a:r>
            <a:r>
              <a:rPr lang="ru-RU" u="sng" dirty="0" smtClean="0"/>
              <a:t>со-авторы</a:t>
            </a:r>
            <a:endParaRPr lang="en-US" u="sng" dirty="0"/>
          </a:p>
          <a:p>
            <a:r>
              <a:rPr lang="ru-RU" dirty="0" err="1" smtClean="0"/>
              <a:t>Пристатейная</a:t>
            </a:r>
            <a:r>
              <a:rPr lang="ru-RU" dirty="0" smtClean="0"/>
              <a:t> литература</a:t>
            </a:r>
            <a:endParaRPr lang="en-US" dirty="0"/>
          </a:p>
          <a:p>
            <a:r>
              <a:rPr lang="ru-RU" dirty="0" smtClean="0"/>
              <a:t>Ключевые слова</a:t>
            </a:r>
            <a:endParaRPr lang="en-US" dirty="0"/>
          </a:p>
          <a:p>
            <a:r>
              <a:rPr lang="ru-RU" u="sng" dirty="0" smtClean="0"/>
              <a:t>Место работы, </a:t>
            </a:r>
            <a:r>
              <a:rPr lang="en-GB" u="sng" dirty="0" smtClean="0"/>
              <a:t>email</a:t>
            </a:r>
            <a:endParaRPr lang="en-US" u="sng" dirty="0"/>
          </a:p>
          <a:p>
            <a:r>
              <a:rPr lang="ru-RU" dirty="0" smtClean="0"/>
              <a:t>Отдел</a:t>
            </a:r>
            <a:r>
              <a:rPr lang="en-US" dirty="0" smtClean="0"/>
              <a:t> (</a:t>
            </a:r>
            <a:r>
              <a:rPr lang="ru-RU" dirty="0" smtClean="0"/>
              <a:t>если возможно)</a:t>
            </a:r>
            <a:endParaRPr lang="en-US" dirty="0"/>
          </a:p>
          <a:p>
            <a:r>
              <a:rPr lang="ru-RU" u="sng" dirty="0" smtClean="0"/>
              <a:t>Источник публикации</a:t>
            </a:r>
            <a:endParaRPr lang="en-US" u="sng" dirty="0"/>
          </a:p>
          <a:p>
            <a:r>
              <a:rPr lang="en-US" u="sng" dirty="0"/>
              <a:t>ASJC </a:t>
            </a:r>
            <a:r>
              <a:rPr lang="ru-RU" u="sng" dirty="0" smtClean="0"/>
              <a:t>классификация</a:t>
            </a:r>
            <a:endParaRPr lang="en-US" u="sng" dirty="0"/>
          </a:p>
          <a:p>
            <a:r>
              <a:rPr lang="ru-RU" dirty="0" smtClean="0"/>
              <a:t>Даты публикаций</a:t>
            </a:r>
            <a:endParaRPr lang="ru-RU" dirty="0"/>
          </a:p>
          <a:p>
            <a:pPr marL="86868" indent="0">
              <a:buNone/>
            </a:pPr>
            <a:endParaRPr lang="ru-RU" sz="2400" b="1" dirty="0" smtClean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560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Поиск </a:t>
            </a:r>
            <a:r>
              <a:rPr lang="ru-RU" sz="2800" dirty="0" smtClean="0"/>
              <a:t>научно-исследовательской информации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11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akshonakg\Desktop\08-08-2017 22-11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64621" cy="52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609600"/>
            <a:ext cx="8238319" cy="418645"/>
          </a:xfrm>
        </p:spPr>
        <p:txBody>
          <a:bodyPr/>
          <a:lstStyle/>
          <a:p>
            <a:r>
              <a:rPr lang="ru-RU" dirty="0" smtClean="0"/>
              <a:t>Поиск профиля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12057" y="3306739"/>
            <a:ext cx="596238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52926" y="41910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59639" y="4800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9177" y="55626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kshonakg\Desktop\08-08-2017 22-14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3" y="1560226"/>
            <a:ext cx="7367587" cy="48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поиска, варианты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0946" y="36576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5800" y="1560226"/>
            <a:ext cx="2971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4114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0946" y="57150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kshonakg\Desktop\08-08-2017 22-19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5" y="1173906"/>
            <a:ext cx="8298975" cy="550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69" y="533400"/>
            <a:ext cx="8238319" cy="418645"/>
          </a:xfrm>
        </p:spPr>
        <p:txBody>
          <a:bodyPr/>
          <a:lstStyle/>
          <a:p>
            <a:r>
              <a:rPr lang="ru-RU" dirty="0" smtClean="0"/>
              <a:t>Профиль автора в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2971800"/>
            <a:ext cx="2722727" cy="916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4038600"/>
            <a:ext cx="32004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82738" y="4515134"/>
            <a:ext cx="2404059" cy="2137012"/>
          </a:xfrm>
          <a:prstGeom prst="roundRect">
            <a:avLst>
              <a:gd name="adj" fmla="val 6816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179927" y="4876800"/>
            <a:ext cx="1620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ine Callout 1 2"/>
          <p:cNvSpPr/>
          <p:nvPr/>
        </p:nvSpPr>
        <p:spPr>
          <a:xfrm>
            <a:off x="4536172" y="3800475"/>
            <a:ext cx="1676400" cy="476250"/>
          </a:xfrm>
          <a:prstGeom prst="borderCallout1">
            <a:avLst>
              <a:gd name="adj1" fmla="val 99368"/>
              <a:gd name="adj2" fmla="val 42142"/>
              <a:gd name="adj3" fmla="val 227639"/>
              <a:gd name="adj4" fmla="val 1539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Оповещение на новые работы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2327" y="3124200"/>
            <a:ext cx="1849274" cy="5619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Отслеживание цитирований в </a:t>
            </a:r>
            <a:r>
              <a:rPr lang="en-US" dirty="0" smtClean="0"/>
              <a:t>Scopus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79" y="1683657"/>
            <a:ext cx="8991601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07200" y="3184806"/>
            <a:ext cx="1233714" cy="327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885" y="1319326"/>
            <a:ext cx="3224038" cy="371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2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akshonakg\Desktop\08-08-2017 22-22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1489729"/>
            <a:ext cx="3980796" cy="3448050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smtClean="0"/>
              <a:t>Обзор цитирующих </a:t>
            </a:r>
            <a:r>
              <a:rPr lang="ru-RU" dirty="0" smtClean="0"/>
              <a:t>работ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4419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Picture 3" descr="C:\Users\yakshonakg\Desktop\08-08-2017 22-2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0163"/>
            <a:ext cx="5586412" cy="365523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872251" y="48006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58167" y="4764388"/>
            <a:ext cx="13238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akshonakg\Desktop\08-08-2017 22-25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4127"/>
            <a:ext cx="7467600" cy="47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для сотрудничества? Перспективные источники для своей публикации?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648200"/>
            <a:ext cx="14478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akshonakg\Desktop\08-08-2017 22-2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14693"/>
            <a:ext cx="5918517" cy="3814297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dirty="0" smtClean="0"/>
              <a:t>Если в профиле нет статей, но они есть в </a:t>
            </a:r>
            <a:r>
              <a:rPr lang="en-GB" dirty="0" smtClean="0"/>
              <a:t>Scopus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02162" y="2209800"/>
            <a:ext cx="1560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Users\yakshonakg\Desktop\08-08-2017 22-30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3" y="3033214"/>
            <a:ext cx="5503914" cy="357685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" y="43434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akshonakg\Desktop\08-08-2017 22-31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8507"/>
            <a:ext cx="7819597" cy="50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с временной группировкой альтернативных профилей и запрос на объединение профилей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51125" y="3505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53200" y="1447800"/>
            <a:ext cx="1952197" cy="838200"/>
          </a:xfrm>
          <a:prstGeom prst="wedgeRoundRectCallout">
            <a:avLst>
              <a:gd name="adj1" fmla="val 8038"/>
              <a:gd name="adj2" fmla="val 17125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Ссылка на оформление запроса на постоянное объединение профилей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598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6786" y="1905000"/>
            <a:ext cx="8820150" cy="7953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dirty="0" smtClean="0"/>
              <a:t>Для </a:t>
            </a:r>
            <a:r>
              <a:rPr lang="ru-RU" sz="2000" dirty="0"/>
              <a:t>поиска вариантов авторских профилей с разным написанием фамилий авторов используйте функцию </a:t>
            </a:r>
            <a:r>
              <a:rPr lang="en-GB" sz="2000" dirty="0"/>
              <a:t>Add name variant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304800"/>
            <a:ext cx="9159875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sz="2000" dirty="0"/>
              <a:t>Корректировка профиля автора. </a:t>
            </a:r>
            <a:r>
              <a:rPr lang="ru-RU" sz="1800" dirty="0"/>
              <a:t>Все запросы на корректировку из авторского профиля перенаправляются на</a:t>
            </a:r>
            <a:r>
              <a:rPr lang="en-GB" sz="1800" dirty="0"/>
              <a:t> </a:t>
            </a:r>
            <a:r>
              <a:rPr lang="ru-RU" sz="1800" dirty="0"/>
              <a:t>пошаговую форму</a:t>
            </a:r>
            <a:r>
              <a:rPr lang="en-US" sz="1800" b="0" u="sng" dirty="0">
                <a:hlinkClick r:id="rId3"/>
              </a:rPr>
              <a:t> https://www.scopus.com/authorfeedback</a:t>
            </a:r>
            <a:r>
              <a:rPr lang="en-US" sz="1800" b="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прямом выходе на </a:t>
            </a:r>
            <a:r>
              <a:rPr lang="en-US" sz="1800" b="0" u="sng" dirty="0">
                <a:hlinkClick r:id="rId3"/>
              </a:rPr>
              <a:t>https://www.scopus.com/authorfeedback</a:t>
            </a:r>
            <a:r>
              <a:rPr lang="en-US" sz="1800" b="0" dirty="0"/>
              <a:t>  </a:t>
            </a:r>
            <a:r>
              <a:rPr lang="ru-RU" sz="1800" dirty="0"/>
              <a:t>подписка</a:t>
            </a:r>
            <a:r>
              <a:rPr lang="en-GB" sz="1800" dirty="0"/>
              <a:t> </a:t>
            </a:r>
            <a:r>
              <a:rPr lang="ru-RU" sz="1800" dirty="0"/>
              <a:t>на  </a:t>
            </a:r>
            <a:r>
              <a:rPr lang="en-GB" sz="1800" dirty="0"/>
              <a:t>Scopus </a:t>
            </a:r>
            <a:r>
              <a:rPr lang="ru-RU" sz="1800" dirty="0"/>
              <a:t>не требуется! Результаты – через 4</a:t>
            </a:r>
            <a:r>
              <a:rPr lang="en-GB" sz="1800" dirty="0"/>
              <a:t>-7 </a:t>
            </a:r>
            <a:r>
              <a:rPr lang="ru-RU" sz="1800" dirty="0"/>
              <a:t>дней.</a:t>
            </a:r>
            <a:endParaRPr lang="en-US" sz="1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04800" y="6172200"/>
            <a:ext cx="8458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Руководство по корректировке: </a:t>
            </a:r>
            <a:r>
              <a:rPr lang="en-US" sz="1600" dirty="0" smtClean="0">
                <a:solidFill>
                  <a:srgbClr val="FF0000"/>
                </a:solidFill>
              </a:rPr>
              <a:t>http</a:t>
            </a:r>
            <a:r>
              <a:rPr lang="en-US" sz="1600" dirty="0">
                <a:solidFill>
                  <a:srgbClr val="FF0000"/>
                </a:solidFill>
              </a:rPr>
              <a:t>://elsevierscience.ru/files/Author%20profile%20and%20correction_March%202015.pdf</a:t>
            </a:r>
          </a:p>
        </p:txBody>
      </p:sp>
    </p:spTree>
    <p:extLst>
      <p:ext uri="{BB962C8B-B14F-4D97-AF65-F5344CB8AC3E}">
        <p14:creationId xmlns:p14="http://schemas.microsoft.com/office/powerpoint/2010/main" val="4227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Есть ли единое решение для полного и корректного представления данных об ученом?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857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использовать </a:t>
            </a:r>
            <a:r>
              <a:rPr lang="en-US" dirty="0" smtClean="0"/>
              <a:t>Scopus?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Scopus </a:t>
            </a:r>
            <a:r>
              <a:rPr lang="ru-RU" b="1" dirty="0" smtClean="0">
                <a:solidFill>
                  <a:schemeClr val="tx1"/>
                </a:solidFill>
              </a:rPr>
              <a:t>разработан специально </a:t>
            </a:r>
            <a:r>
              <a:rPr lang="ru-RU" dirty="0" smtClean="0">
                <a:solidFill>
                  <a:schemeClr val="tx1"/>
                </a:solidFill>
              </a:rPr>
              <a:t>для того, чтобы обеспечивать эффективный поиск научной литературы и работу с результатами такого поиска</a:t>
            </a:r>
            <a:endParaRPr lang="en-US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Scopus </a:t>
            </a:r>
            <a:r>
              <a:rPr lang="ru-RU" dirty="0" smtClean="0">
                <a:solidFill>
                  <a:schemeClr val="tx1"/>
                </a:solidFill>
              </a:rPr>
              <a:t>содержит только </a:t>
            </a:r>
            <a:r>
              <a:rPr lang="ru-RU" b="1" dirty="0" smtClean="0">
                <a:solidFill>
                  <a:schemeClr val="tx1"/>
                </a:solidFill>
              </a:rPr>
              <a:t>рецензируемые</a:t>
            </a:r>
            <a:r>
              <a:rPr lang="ru-RU" dirty="0" smtClean="0">
                <a:solidFill>
                  <a:schemeClr val="tx1"/>
                </a:solidFill>
              </a:rPr>
              <a:t> публикации из надежных источников. Если возникают сомнения – источник может пройти повторную оценку качества и при отрицательном результате его индексацию могут прекратить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Имеет наибольшее </a:t>
            </a:r>
            <a:r>
              <a:rPr lang="ru-RU" b="1" dirty="0" smtClean="0">
                <a:solidFill>
                  <a:schemeClr val="tx1"/>
                </a:solidFill>
              </a:rPr>
              <a:t>покрытие</a:t>
            </a:r>
            <a:r>
              <a:rPr lang="ru-RU" dirty="0" smtClean="0">
                <a:solidFill>
                  <a:schemeClr val="tx1"/>
                </a:solidFill>
              </a:rPr>
              <a:t> среди научных индексов и его содержание тщательно проверяется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ru-RU" b="1" dirty="0" smtClean="0"/>
              <a:t>Систематичность и прозрачность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никаких тайн.</a:t>
            </a:r>
            <a:r>
              <a:rPr lang="en-US" dirty="0" smtClean="0"/>
              <a:t> </a:t>
            </a:r>
            <a:r>
              <a:rPr lang="ru-RU" dirty="0" smtClean="0"/>
              <a:t>Каждый результат объясняется механизмом поиска, который вы проводите и структурой содержания.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5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" y="1100815"/>
            <a:ext cx="8702994" cy="5057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21" y="609600"/>
            <a:ext cx="8238319" cy="418645"/>
          </a:xfrm>
        </p:spPr>
        <p:txBody>
          <a:bodyPr/>
          <a:lstStyle/>
          <a:p>
            <a:r>
              <a:rPr lang="en-GB" dirty="0" smtClean="0"/>
              <a:t>Scopus</a:t>
            </a:r>
            <a:r>
              <a:rPr lang="en-GB" dirty="0"/>
              <a:t> </a:t>
            </a:r>
            <a:r>
              <a:rPr lang="en-GB" dirty="0" smtClean="0"/>
              <a:t>– ORCID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40286" y="2491042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5" y="913339"/>
            <a:ext cx="7913915" cy="5421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5107" name="Title 1"/>
          <p:cNvSpPr>
            <a:spLocks noGrp="1"/>
          </p:cNvSpPr>
          <p:nvPr>
            <p:ph type="title"/>
          </p:nvPr>
        </p:nvSpPr>
        <p:spPr>
          <a:xfrm>
            <a:off x="611188" y="295275"/>
            <a:ext cx="8202612" cy="685800"/>
          </a:xfrm>
        </p:spPr>
        <p:txBody>
          <a:bodyPr/>
          <a:lstStyle/>
          <a:p>
            <a:r>
              <a:rPr lang="ru-RU" smtClean="0"/>
              <a:t>  Профиль в </a:t>
            </a:r>
            <a:r>
              <a:rPr lang="en-GB" smtClean="0"/>
              <a:t>ORCID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xfrm>
            <a:off x="762000" y="439738"/>
            <a:ext cx="5867400" cy="685800"/>
          </a:xfrm>
        </p:spPr>
        <p:txBody>
          <a:bodyPr/>
          <a:lstStyle/>
          <a:p>
            <a:r>
              <a:rPr lang="ru-RU" dirty="0" smtClean="0"/>
              <a:t>Импорт публикаций из </a:t>
            </a:r>
            <a:r>
              <a:rPr lang="en-GB" dirty="0" smtClean="0"/>
              <a:t>Scopus</a:t>
            </a:r>
            <a:endParaRPr lang="en-US" dirty="0" smtClean="0"/>
          </a:p>
        </p:txBody>
      </p:sp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5756275" cy="517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8538" y="5589588"/>
            <a:ext cx="1079500" cy="2159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113006"/>
            <a:ext cx="8449397" cy="49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533400"/>
            <a:ext cx="5867400" cy="68580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4572000"/>
            <a:ext cx="5410200" cy="1981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дальнейшем, автор может указывать этот номер </a:t>
            </a:r>
            <a:r>
              <a:rPr lang="en-GB" dirty="0" smtClean="0">
                <a:solidFill>
                  <a:srgbClr val="FF0000"/>
                </a:solidFill>
              </a:rPr>
              <a:t>ORCID </a:t>
            </a:r>
            <a:r>
              <a:rPr lang="ru-RU" dirty="0" smtClean="0">
                <a:solidFill>
                  <a:srgbClr val="FF0000"/>
                </a:solidFill>
              </a:rPr>
              <a:t>в своей статье (в информации об авторе) – в этом случае, статья, опубликованная в журнале индексируемом </a:t>
            </a:r>
            <a:r>
              <a:rPr lang="en-GB" dirty="0" smtClean="0">
                <a:solidFill>
                  <a:srgbClr val="FF0000"/>
                </a:solidFill>
              </a:rPr>
              <a:t>Scopus</a:t>
            </a:r>
            <a:r>
              <a:rPr lang="ru-RU" dirty="0" smtClean="0">
                <a:solidFill>
                  <a:srgbClr val="FF0000"/>
                </a:solidFill>
              </a:rPr>
              <a:t>, будет привязана именно к профилю автора, который связан с указанным </a:t>
            </a:r>
            <a:r>
              <a:rPr lang="en-GB" dirty="0" smtClean="0">
                <a:solidFill>
                  <a:srgbClr val="FF0000"/>
                </a:solidFill>
              </a:rPr>
              <a:t>ORCID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6924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Профиль организации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575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30422" y="1066800"/>
            <a:ext cx="837062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База из 8 млн </a:t>
            </a:r>
            <a:r>
              <a:rPr lang="ru-RU" u="sng" dirty="0"/>
              <a:t>автоматически</a:t>
            </a:r>
            <a:r>
              <a:rPr lang="ru-RU" dirty="0"/>
              <a:t> созданных профилей организаций с использованием сложных алгоритмов для идентификации названия </a:t>
            </a:r>
            <a:r>
              <a:rPr lang="ru-RU" dirty="0" smtClean="0"/>
              <a:t>организации</a:t>
            </a:r>
            <a:r>
              <a:rPr lang="en-GB" dirty="0" smtClean="0"/>
              <a:t> </a:t>
            </a:r>
            <a:r>
              <a:rPr lang="ru-RU" dirty="0" smtClean="0"/>
              <a:t>и создания профилей на основе сопоставления различных параметров</a:t>
            </a:r>
            <a:endParaRPr lang="en-GB" dirty="0"/>
          </a:p>
          <a:p>
            <a:pPr eaLnBrk="0" hangingPunct="0"/>
            <a:endParaRPr lang="ru-RU" dirty="0"/>
          </a:p>
          <a:p>
            <a:pPr eaLnBrk="0" hangingPunct="0"/>
            <a:r>
              <a:rPr lang="en-GB" dirty="0"/>
              <a:t>Scopus </a:t>
            </a:r>
            <a:r>
              <a:rPr lang="ru-RU" dirty="0"/>
              <a:t>позволяет найти все публикации одной организации за несколько</a:t>
            </a:r>
            <a:r>
              <a:rPr lang="en-GB" dirty="0"/>
              <a:t> </a:t>
            </a:r>
            <a:r>
              <a:rPr lang="ru-RU" dirty="0"/>
              <a:t>минут по </a:t>
            </a:r>
            <a:r>
              <a:rPr lang="ru-RU" dirty="0" smtClean="0"/>
              <a:t>поисковому запросу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Если в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статье указана организация</a:t>
            </a:r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, то </a:t>
            </a:r>
            <a:r>
              <a:rPr lang="ru-RU" sz="2000" b="1" u="sng" dirty="0" smtClean="0">
                <a:solidFill>
                  <a:schemeClr val="accent1"/>
                </a:solidFill>
                <a:cs typeface="Arial" pitchFamily="34" charset="0"/>
              </a:rPr>
              <a:t>статья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попадет в профиль организации</a:t>
            </a:r>
            <a:endParaRPr lang="en-GB" sz="2000" b="1" u="sng" dirty="0">
              <a:solidFill>
                <a:schemeClr val="accent1"/>
              </a:solidFill>
              <a:cs typeface="Arial" pitchFamily="34" charset="0"/>
            </a:endParaRPr>
          </a:p>
          <a:p>
            <a:pPr eaLnBrk="0" hangingPunct="0"/>
            <a:endParaRPr lang="en-GB" dirty="0"/>
          </a:p>
          <a:p>
            <a:pPr lvl="1" eaLnBrk="0" hangingPunct="0"/>
            <a:endParaRPr lang="en-GB" dirty="0"/>
          </a:p>
          <a:p>
            <a:pPr eaLnBrk="0" hangingPunct="0"/>
            <a:endParaRPr lang="en-GB" sz="2000" dirty="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420414" y="351272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Профили организаций (</a:t>
            </a:r>
            <a:r>
              <a:rPr lang="en-GB" sz="2800" b="1" dirty="0">
                <a:solidFill>
                  <a:schemeClr val="accent1"/>
                </a:solidFill>
                <a:cs typeface="Arial" pitchFamily="34" charset="0"/>
              </a:rPr>
              <a:t>Affiliation Identifier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44" y="4623867"/>
            <a:ext cx="41306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6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1" y="228600"/>
            <a:ext cx="5867400" cy="685800"/>
          </a:xfrm>
        </p:spPr>
        <p:txBody>
          <a:bodyPr/>
          <a:lstStyle/>
          <a:p>
            <a:r>
              <a:rPr lang="ru-RU" dirty="0" smtClean="0"/>
              <a:t>Поиск профиля организации</a:t>
            </a:r>
            <a:endParaRPr lang="en-US" dirty="0"/>
          </a:p>
        </p:txBody>
      </p:sp>
      <p:pic>
        <p:nvPicPr>
          <p:cNvPr id="20482" name="Picture 2" descr="C:\Users\yakshonakg\Desktop\08-08-2017 22-38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215063" cy="379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322" y="1944288"/>
            <a:ext cx="711876" cy="29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 descr="C:\Users\yakshonakg\Desktop\08-08-2017 22-39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684387" cy="386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685800"/>
          </a:xfrm>
        </p:spPr>
        <p:txBody>
          <a:bodyPr/>
          <a:lstStyle/>
          <a:p>
            <a:r>
              <a:rPr lang="ru-RU" dirty="0" smtClean="0"/>
              <a:t>Профиль организации в</a:t>
            </a:r>
            <a:r>
              <a:rPr lang="en-GB" dirty="0"/>
              <a:t>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21506" name="Picture 2" descr="C:\Users\yakshonakg\Desktop\08-08-2017 22-41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39150" cy="547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505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9" y="609600"/>
            <a:ext cx="8120062" cy="838200"/>
          </a:xfrm>
        </p:spPr>
        <p:txBody>
          <a:bodyPr/>
          <a:lstStyle/>
          <a:p>
            <a:r>
              <a:rPr lang="ru-RU" sz="2000" dirty="0" smtClean="0"/>
              <a:t>Цитируемость работ организации: </a:t>
            </a:r>
            <a:br>
              <a:rPr lang="ru-RU" sz="2000" dirty="0" smtClean="0"/>
            </a:br>
            <a:r>
              <a:rPr lang="ru-RU" sz="1600" dirty="0" smtClean="0"/>
              <a:t>- выберите временной промежуток (не более 2000 записей)</a:t>
            </a:r>
            <a:br>
              <a:rPr lang="ru-RU" sz="1600" dirty="0" smtClean="0"/>
            </a:br>
            <a:r>
              <a:rPr lang="ru-RU" sz="1600" dirty="0" smtClean="0"/>
              <a:t>- отметьте статьи (Все)</a:t>
            </a:r>
            <a:br>
              <a:rPr lang="ru-RU" sz="1600" dirty="0" smtClean="0"/>
            </a:br>
            <a:r>
              <a:rPr lang="ru-RU" sz="1600" dirty="0" smtClean="0"/>
              <a:t>- нажмите на опцию Просмотреть обзор цитирования (</a:t>
            </a:r>
            <a:r>
              <a:rPr lang="en-GB" sz="1600" dirty="0" smtClean="0"/>
              <a:t>View citation overview)</a:t>
            </a:r>
            <a:endParaRPr lang="en-US" sz="1600" dirty="0"/>
          </a:p>
        </p:txBody>
      </p:sp>
      <p:pic>
        <p:nvPicPr>
          <p:cNvPr id="22530" name="Picture 2" descr="C:\Users\yakshonakg\Desktop\08-08-2017 22-43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6292"/>
            <a:ext cx="7924800" cy="504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67400" cy="685800"/>
          </a:xfrm>
        </p:spPr>
        <p:txBody>
          <a:bodyPr/>
          <a:lstStyle/>
          <a:p>
            <a:r>
              <a:rPr lang="ru-RU" dirty="0" smtClean="0"/>
              <a:t>Результаты обзора цитирования</a:t>
            </a:r>
            <a:endParaRPr lang="en-US" dirty="0"/>
          </a:p>
        </p:txBody>
      </p:sp>
      <p:pic>
        <p:nvPicPr>
          <p:cNvPr id="23554" name="Picture 2" descr="C:\Users\yakshonakg\Desktop\08-08-2017 22-49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49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2743200"/>
            <a:ext cx="1905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08894" y="5334000"/>
            <a:ext cx="3249306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990" y="2133600"/>
            <a:ext cx="238380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5" y="497304"/>
            <a:ext cx="8413315" cy="593559"/>
          </a:xfrm>
        </p:spPr>
        <p:txBody>
          <a:bodyPr>
            <a:normAutofit/>
          </a:bodyPr>
          <a:lstStyle/>
          <a:p>
            <a:r>
              <a:rPr lang="ru-RU" dirty="0" smtClean="0"/>
              <a:t>Независимая экспертная оценка содержимого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227782" y="1558997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Издания отбираются независимым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Selection &amp; Advisory Board (CSAB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CSAB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экспертиза в отдельной предметной области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члены Совета – бывшие редакторы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49179" y="4293096"/>
          <a:ext cx="756973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7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качество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через отбор содержаниям независимым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CSAB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для: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точных и релевантных результатов поиска для пользователей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некачественных данных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статуса авторитетной базы данных, «отражающей верные данные» и доверия пользователей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6" y="1614416"/>
            <a:ext cx="4583888" cy="24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36" y="6348196"/>
            <a:ext cx="1845622" cy="4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2" y="6401051"/>
            <a:ext cx="1825310" cy="4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575"/>
            <a:ext cx="884199" cy="5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57" y="6449995"/>
            <a:ext cx="1485074" cy="3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3" y="6318701"/>
            <a:ext cx="644893" cy="5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56" y="6251251"/>
            <a:ext cx="702644" cy="5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75317" y="6452830"/>
            <a:ext cx="158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ERA (Australia)</a:t>
            </a:r>
            <a:endParaRPr lang="en-US" sz="1200" b="1" dirty="0">
              <a:solidFill>
                <a:srgbClr val="007398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35" y="6326516"/>
            <a:ext cx="475013" cy="5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88902" y="6119845"/>
            <a:ext cx="80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UNAM</a:t>
            </a:r>
            <a:endParaRPr lang="en-US" sz="1200" b="1" dirty="0">
              <a:solidFill>
                <a:srgbClr val="007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61" y="1143000"/>
            <a:ext cx="8393619" cy="5584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2000" cy="152400"/>
          </a:xfrm>
        </p:spPr>
        <p:txBody>
          <a:bodyPr/>
          <a:lstStyle/>
          <a:p>
            <a:r>
              <a:rPr lang="ru-RU" dirty="0" smtClean="0"/>
              <a:t>Если вы не нашли свой профиль, проведите поиск по вариантам названия вашей организации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0661" y="1676400"/>
            <a:ext cx="770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4495800"/>
            <a:ext cx="3124200" cy="2362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859" y="398569"/>
            <a:ext cx="8238319" cy="623790"/>
          </a:xfrm>
        </p:spPr>
        <p:txBody>
          <a:bodyPr/>
          <a:lstStyle/>
          <a:p>
            <a:r>
              <a:rPr lang="ru-RU" sz="3200" smtClean="0"/>
              <a:t>Профиль в </a:t>
            </a:r>
            <a:r>
              <a:rPr lang="en-US" sz="3200" smtClean="0"/>
              <a:t>Scopus</a:t>
            </a:r>
            <a:r>
              <a:rPr lang="ru-RU" sz="3200" smtClean="0"/>
              <a:t> (2017)</a:t>
            </a:r>
            <a:endParaRPr lang="en-US" sz="3200"/>
          </a:p>
        </p:txBody>
      </p:sp>
      <p:grpSp>
        <p:nvGrpSpPr>
          <p:cNvPr id="14" name="Group 13"/>
          <p:cNvGrpSpPr/>
          <p:nvPr/>
        </p:nvGrpSpPr>
        <p:grpSpPr>
          <a:xfrm>
            <a:off x="353139" y="4030344"/>
            <a:ext cx="3842941" cy="2017069"/>
            <a:chOff x="353139" y="1345891"/>
            <a:chExt cx="4066461" cy="2017069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353139" y="1345891"/>
              <a:ext cx="4066461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 smtClean="0"/>
                <a:t>Вы проверяете</a:t>
              </a:r>
            </a:p>
            <a:p>
              <a:pPr marL="86868" indent="0">
                <a:buNone/>
              </a:pPr>
              <a:r>
                <a:rPr lang="ru-RU" sz="3600" smtClean="0"/>
                <a:t>варианты названий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31316" y="1984200"/>
              <a:ext cx="6025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93921" y="4030344"/>
            <a:ext cx="3992880" cy="2017069"/>
            <a:chOff x="353139" y="1345891"/>
            <a:chExt cx="3851313" cy="2017069"/>
          </a:xfrm>
        </p:grpSpPr>
        <p:sp>
          <p:nvSpPr>
            <p:cNvPr id="18" name="Text Placeholder 6"/>
            <p:cNvSpPr txBox="1">
              <a:spLocks/>
            </p:cNvSpPr>
            <p:nvPr/>
          </p:nvSpPr>
          <p:spPr>
            <a:xfrm>
              <a:off x="353139" y="1345891"/>
              <a:ext cx="3851313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/>
                <a:t>Мы </a:t>
              </a:r>
              <a:r>
                <a:rPr lang="ru-RU" sz="3600" smtClean="0"/>
                <a:t>вносим варианты в </a:t>
              </a:r>
              <a:r>
                <a:rPr lang="en-US" sz="3600" smtClean="0"/>
                <a:t>Scopus</a:t>
              </a:r>
              <a:endParaRPr lang="en-US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15617" y="1984200"/>
              <a:ext cx="549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4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3139" y="1333763"/>
            <a:ext cx="4126076" cy="2313677"/>
            <a:chOff x="353139" y="1049283"/>
            <a:chExt cx="4126076" cy="2313677"/>
          </a:xfrm>
        </p:grpSpPr>
        <p:grpSp>
          <p:nvGrpSpPr>
            <p:cNvPr id="3" name="Group 2"/>
            <p:cNvGrpSpPr/>
            <p:nvPr/>
          </p:nvGrpSpPr>
          <p:grpSpPr>
            <a:xfrm>
              <a:off x="353139" y="1345891"/>
              <a:ext cx="3842941" cy="2017069"/>
              <a:chOff x="353139" y="1345891"/>
              <a:chExt cx="4066461" cy="2017069"/>
            </a:xfrm>
          </p:grpSpPr>
          <p:sp>
            <p:nvSpPr>
              <p:cNvPr id="4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4066461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 smtClean="0"/>
                  <a:t>Вы присылаете </a:t>
                </a:r>
              </a:p>
              <a:p>
                <a:pPr marL="86868" indent="0">
                  <a:buNone/>
                </a:pPr>
                <a:r>
                  <a:rPr lang="ru-RU" sz="3600" smtClean="0"/>
                  <a:t>нам письмо</a:t>
                </a:r>
              </a:p>
              <a:p>
                <a:pPr marL="86868" indent="0">
                  <a:lnSpc>
                    <a:spcPct val="150000"/>
                  </a:lnSpc>
                  <a:buNone/>
                </a:pPr>
                <a:r>
                  <a:rPr lang="en-US" sz="2800" spc="30" smtClean="0"/>
                  <a:t>a.lutay@elsevier.com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631317" y="1984200"/>
                <a:ext cx="60250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1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/>
                  </a:solidFill>
                  <a:effectLst/>
                </a:endParaRPr>
              </a:p>
            </p:txBody>
          </p:sp>
        </p:grpSp>
        <p:pic>
          <p:nvPicPr>
            <p:cNvPr id="20" name="Picture 19" descr="Image result for letter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81" y="1049283"/>
              <a:ext cx="600234" cy="59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693921" y="1435887"/>
            <a:ext cx="4207586" cy="2211553"/>
            <a:chOff x="4693921" y="1435887"/>
            <a:chExt cx="4207586" cy="2211553"/>
          </a:xfrm>
        </p:grpSpPr>
        <p:grpSp>
          <p:nvGrpSpPr>
            <p:cNvPr id="8" name="Group 7"/>
            <p:cNvGrpSpPr/>
            <p:nvPr/>
          </p:nvGrpSpPr>
          <p:grpSpPr>
            <a:xfrm>
              <a:off x="4693921" y="1630371"/>
              <a:ext cx="3992880" cy="2017069"/>
              <a:chOff x="353139" y="1345891"/>
              <a:chExt cx="3851313" cy="2017069"/>
            </a:xfrm>
          </p:grpSpPr>
          <p:sp>
            <p:nvSpPr>
              <p:cNvPr id="9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3851313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/>
                  <a:t>Мы высылаем </a:t>
                </a:r>
                <a:r>
                  <a:rPr lang="ru-RU" sz="3600" smtClean="0"/>
                  <a:t>варианты </a:t>
                </a:r>
                <a:r>
                  <a:rPr lang="ru-RU" sz="3600"/>
                  <a:t>названий</a:t>
                </a:r>
                <a:endParaRPr lang="en-US" sz="36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57276" y="1984200"/>
                <a:ext cx="6658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2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706" y="1435887"/>
              <a:ext cx="608801" cy="59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0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0797" y="295911"/>
            <a:ext cx="8598877" cy="716671"/>
          </a:xfrm>
        </p:spPr>
        <p:txBody>
          <a:bodyPr/>
          <a:lstStyle/>
          <a:p>
            <a:r>
              <a:rPr lang="ru-RU" sz="2800" smtClean="0">
                <a:solidFill>
                  <a:schemeClr val="accent1"/>
                </a:solidFill>
              </a:rPr>
              <a:t>Как это может быть теперь…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9550" y="6408945"/>
            <a:ext cx="480060" cy="237744"/>
          </a:xfrm>
        </p:spPr>
        <p:txBody>
          <a:bodyPr/>
          <a:lstStyle/>
          <a:p>
            <a:fld id="{FC749032-2A07-4AE8-BA90-74324CAE0C87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96" y="1138530"/>
            <a:ext cx="2492649" cy="20244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16" y="3295995"/>
            <a:ext cx="2742857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059" y="3295995"/>
            <a:ext cx="3114286" cy="15238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33" y="3295995"/>
            <a:ext cx="2064116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382" y="4947546"/>
            <a:ext cx="2764961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02" y="4947546"/>
            <a:ext cx="2339395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89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685800"/>
          </a:xfrm>
        </p:spPr>
        <p:txBody>
          <a:bodyPr/>
          <a:lstStyle/>
          <a:p>
            <a:r>
              <a:rPr lang="ru-RU" dirty="0" smtClean="0"/>
              <a:t>Объединение всех вариантов названия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6226"/>
            <a:ext cx="8229600" cy="49913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967612"/>
            <a:ext cx="8560042" cy="5712645"/>
          </a:xfrm>
          <a:prstGeom prst="rect">
            <a:avLst/>
          </a:prstGeom>
        </p:spPr>
      </p:pic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447010" y="438975"/>
            <a:ext cx="7814113" cy="5286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Единый иерархический </a:t>
            </a:r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профиль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408" y="2349062"/>
            <a:ext cx="1316772" cy="28377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67400" cy="685800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http://www.elsevierscience.ru/products/scopus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русскоязычная</a:t>
            </a:r>
            <a:r>
              <a:rPr lang="en-GB" dirty="0" smtClean="0"/>
              <a:t> </a:t>
            </a:r>
            <a:r>
              <a:rPr lang="ru-RU" dirty="0" smtClean="0"/>
              <a:t>страница </a:t>
            </a:r>
            <a:r>
              <a:rPr lang="en-GB" dirty="0" smtClean="0"/>
              <a:t>Scopus </a:t>
            </a:r>
            <a:r>
              <a:rPr lang="ru-RU" dirty="0" smtClean="0"/>
              <a:t>со списками (индексируемых источников, российских журналов, прекращенных для индексации)</a:t>
            </a:r>
            <a:endParaRPr lang="en-GB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www.facebook.com/ElsevierRussia</a:t>
            </a:r>
            <a:r>
              <a:rPr lang="ru-RU" dirty="0" smtClean="0"/>
              <a:t> - дайджест образовательных мероприятий и обновлений содержимого с функционалом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4"/>
              </a:rPr>
              <a:t>http://www.elsevierscience.ru/about/faqs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часто задаваемые вопросы, вкл. и по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5"/>
              </a:rPr>
              <a:t>http://blog.scopus.com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блог по </a:t>
            </a:r>
            <a:r>
              <a:rPr lang="en-GB" dirty="0" smtClean="0"/>
              <a:t>Scopus</a:t>
            </a:r>
          </a:p>
          <a:p>
            <a:endParaRPr lang="en-GB" dirty="0"/>
          </a:p>
          <a:p>
            <a:r>
              <a:rPr lang="en-GB" dirty="0" smtClean="0">
                <a:hlinkClick r:id="rId6"/>
              </a:rPr>
              <a:t>www.scopus.com</a:t>
            </a:r>
            <a:r>
              <a:rPr lang="en-GB" dirty="0" smtClean="0"/>
              <a:t> – </a:t>
            </a:r>
            <a:r>
              <a:rPr lang="ru-RU" dirty="0" smtClean="0"/>
              <a:t>и, конечно, сам </a:t>
            </a:r>
            <a:r>
              <a:rPr lang="en-GB" dirty="0" smtClean="0"/>
              <a:t>Scopus!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661" y="4419600"/>
            <a:ext cx="8886825" cy="1638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pt-BR" sz="1800" b="1" dirty="0" smtClean="0"/>
              <a:t>a.loktev@elsevier.com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www.facebook.com/ElsevierRussia</a:t>
            </a:r>
          </a:p>
          <a:p>
            <a:pPr marL="86868" indent="0">
              <a:buNone/>
            </a:pPr>
            <a:r>
              <a:rPr lang="pt-BR" sz="1800" b="1" dirty="0" smtClean="0"/>
              <a:t>elsevierscience.ru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www.elsevier.</a:t>
            </a:r>
            <a:r>
              <a:rPr lang="en-GB" sz="1800" b="1" dirty="0" smtClean="0"/>
              <a:t>com</a:t>
            </a:r>
            <a:r>
              <a:rPr lang="pt-BR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73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kshonakg\Desktop\08-08-2017 19-12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" y="505831"/>
            <a:ext cx="914276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676401"/>
            <a:ext cx="838200" cy="359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034" y="3294135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2883" y="2168670"/>
            <a:ext cx="2413717" cy="225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46" y="2188002"/>
            <a:ext cx="4800600" cy="3265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</a:rPr>
              <a:t>Поисковая строка для поисковых терминов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883" y="1123667"/>
            <a:ext cx="1632384" cy="5334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Поля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05267" y="1657069"/>
            <a:ext cx="381000" cy="497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5255171" y="4876800"/>
            <a:ext cx="3317328" cy="1132294"/>
          </a:xfrm>
          <a:prstGeom prst="wedgeRectCallout">
            <a:avLst>
              <a:gd name="adj1" fmla="val -13296"/>
              <a:gd name="adj2" fmla="val -912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Поиск по теме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автору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журналу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месту работы автора и т.д.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057046" y="2970699"/>
            <a:ext cx="1752600" cy="1067901"/>
          </a:xfrm>
          <a:prstGeom prst="wedgeRectCallout">
            <a:avLst>
              <a:gd name="adj1" fmla="val -79822"/>
              <a:gd name="adj2" fmla="val -329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Операторы </a:t>
            </a:r>
            <a:r>
              <a:rPr lang="en-GB" sz="1400" dirty="0" smtClean="0">
                <a:solidFill>
                  <a:srgbClr val="FF0000"/>
                </a:solidFill>
              </a:rPr>
              <a:t>AND, OR, AND NOT </a:t>
            </a:r>
            <a:r>
              <a:rPr lang="ru-RU" sz="1400" dirty="0" smtClean="0">
                <a:solidFill>
                  <a:srgbClr val="FF0000"/>
                </a:solidFill>
              </a:rPr>
              <a:t>для объединения полей поиска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085363" y="5867400"/>
            <a:ext cx="1752600" cy="598894"/>
          </a:xfrm>
          <a:prstGeom prst="wedgeRectCallout">
            <a:avLst>
              <a:gd name="adj1" fmla="val -53736"/>
              <a:gd name="adj2" fmla="val -1264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Ограничители временного охвата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79475" y="2800068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9945" y="3147377"/>
            <a:ext cx="4558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5927" y="3581400"/>
            <a:ext cx="1053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7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shonakg\Desktop\08-08-2017 19-1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80"/>
            <a:ext cx="9144000" cy="54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kern="1200" dirty="0">
                <a:latin typeface="Arial" pitchFamily="34" charset="0"/>
                <a:cs typeface="Arial" pitchFamily="34" charset="0"/>
              </a:rPr>
              <a:t>Расширенный поиск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234" y="1611956"/>
            <a:ext cx="1399166" cy="30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286000"/>
            <a:ext cx="2743200" cy="419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876800" y="657911"/>
            <a:ext cx="3168650" cy="719138"/>
          </a:xfrm>
          <a:prstGeom prst="wedgeRectCallout">
            <a:avLst>
              <a:gd name="adj1" fmla="val 20572"/>
              <a:gd name="adj2" fmla="val 153596"/>
            </a:avLst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более 40 полей поиска, включая </a:t>
            </a:r>
            <a:r>
              <a:rPr lang="ru-RU" sz="1400" u="sng" dirty="0" smtClean="0">
                <a:solidFill>
                  <a:schemeClr val="tx1"/>
                </a:solidFill>
                <a:ea typeface="MS PGothic" pitchFamily="34" charset="-128"/>
              </a:rPr>
              <a:t>предметные области и </a:t>
            </a:r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финансирующие фонды</a:t>
            </a:r>
            <a:endParaRPr lang="en-US" sz="1400" u="sng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139" y="2667000"/>
            <a:ext cx="3835461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3471" y="3940965"/>
            <a:ext cx="570315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5791200"/>
            <a:ext cx="900454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45717" y="5448196"/>
            <a:ext cx="402683" cy="343004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63683" y="4876800"/>
            <a:ext cx="582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kshonakg\Desktop\08-08-2017 19-2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0046" cy="508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81000"/>
            <a:ext cx="8686800" cy="685800"/>
          </a:xfrm>
        </p:spPr>
        <p:txBody>
          <a:bodyPr/>
          <a:lstStyle/>
          <a:p>
            <a:r>
              <a:rPr lang="ru-RU" dirty="0" smtClean="0"/>
              <a:t>Результаты поиска: по месту работы авторов и предметной области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5908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svier Research Intelligence Master Slide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1240</Words>
  <Application>Microsoft Office PowerPoint</Application>
  <PresentationFormat>On-screen Show (4:3)</PresentationFormat>
  <Paragraphs>264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Arial Rounded MT Bold</vt:lpstr>
      <vt:lpstr>MS PGothic</vt:lpstr>
      <vt:lpstr>MS PGothic</vt:lpstr>
      <vt:lpstr>NexusSansOT</vt:lpstr>
      <vt:lpstr>Arial</vt:lpstr>
      <vt:lpstr>Arial Bold</vt:lpstr>
      <vt:lpstr>Arial Narrow</vt:lpstr>
      <vt:lpstr>Calibri</vt:lpstr>
      <vt:lpstr>Calibri Light</vt:lpstr>
      <vt:lpstr>Courier New</vt:lpstr>
      <vt:lpstr>Lucida Sans Unicode</vt:lpstr>
      <vt:lpstr>Times New Roman</vt:lpstr>
      <vt:lpstr>Verdana</vt:lpstr>
      <vt:lpstr>Wingdings</vt:lpstr>
      <vt:lpstr>Elesvier Research Intelligence Master Slide</vt:lpstr>
      <vt:lpstr>Scopus в помощь исследователю и научной организации</vt:lpstr>
      <vt:lpstr>PowerPoint Presentation</vt:lpstr>
      <vt:lpstr>Scopus помогает ученым в их ежедневной работе:</vt:lpstr>
      <vt:lpstr>PowerPoint Presentation</vt:lpstr>
      <vt:lpstr>Почему использовать Scopus?</vt:lpstr>
      <vt:lpstr>Независимая экспертная оценка содержимого Scopus</vt:lpstr>
      <vt:lpstr>PowerPoint Presentation</vt:lpstr>
      <vt:lpstr>Расширенный поиск</vt:lpstr>
      <vt:lpstr>Результаты поиска: по месту работы авторов и предметной области</vt:lpstr>
      <vt:lpstr>Использование групповых символов, операторов при поиске и другое </vt:lpstr>
      <vt:lpstr>Результаты поиска и дальнейшие возможности работы с найденными результатами</vt:lpstr>
      <vt:lpstr>Статья/запись в Scopus</vt:lpstr>
      <vt:lpstr>PowerPoint Presentation</vt:lpstr>
      <vt:lpstr>PowerPoint Presentation</vt:lpstr>
      <vt:lpstr>PowerPoint Presentation</vt:lpstr>
      <vt:lpstr>Ссылки на дополнительные данные исследования</vt:lpstr>
      <vt:lpstr>Пример ссылки на внешние данные исследования, например CSD (Cambridge Structural Database) </vt:lpstr>
      <vt:lpstr>Связанные публикации</vt:lpstr>
      <vt:lpstr>PowerPoint Presentation</vt:lpstr>
      <vt:lpstr>PowerPoint Presentation</vt:lpstr>
      <vt:lpstr>Аналитика по ведущим исследователям и организациям</vt:lpstr>
      <vt:lpstr>Analyze results: источники (журналы)</vt:lpstr>
      <vt:lpstr>Сравнение журналов по разным метрикам</vt:lpstr>
      <vt:lpstr>CiteScore На примере показан расчет CiteScore calculated для 2015</vt:lpstr>
      <vt:lpstr>CiteScore дополняет уже существующие метрики SJR и SNIP</vt:lpstr>
      <vt:lpstr>Прозрачность в расчете CiteScore</vt:lpstr>
      <vt:lpstr>CiteScore Tracker</vt:lpstr>
      <vt:lpstr>Рейтинги журналов SJR и SNIP</vt:lpstr>
      <vt:lpstr>SNIP: Импакт фактор нормализованный по источнику (Source-normalized impact per paper)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Персонализация в Scopus: создание логина и пароля – ваша эффективная работа с системой. Возможность управления навигационной панелью</vt:lpstr>
      <vt:lpstr>Доступные возможности при персонализации</vt:lpstr>
      <vt:lpstr>PowerPoint Presentation</vt:lpstr>
      <vt:lpstr>    Если в статье есть фамилия автора – статья попадет в профиль автора  Профили авторов в Scopus создаются АВТОМАТИЧЕСКИ.  Сегодня уже около 18 млн профилей  Для формирования профиля автора используются следующие данные:</vt:lpstr>
      <vt:lpstr>Поиск профиля</vt:lpstr>
      <vt:lpstr>Результаты поиска, варианты</vt:lpstr>
      <vt:lpstr>Профиль автора в Scopus</vt:lpstr>
      <vt:lpstr>Отслеживание цитирований в Scopus</vt:lpstr>
      <vt:lpstr>Обзор цитирующих работ</vt:lpstr>
      <vt:lpstr>Потенциал для сотрудничества? Перспективные источники для своей публикации?</vt:lpstr>
      <vt:lpstr>Если в профиле нет статей, но они есть в Scopus</vt:lpstr>
      <vt:lpstr>Профиль с временной группировкой альтернативных профилей и запрос на объединение профилей</vt:lpstr>
      <vt:lpstr>Для поиска вариантов авторских профилей с разным написанием фамилий авторов используйте функцию Add name variant</vt:lpstr>
      <vt:lpstr>PowerPoint Presentation</vt:lpstr>
      <vt:lpstr>Scopus – ORCID</vt:lpstr>
      <vt:lpstr>  Профиль в ORCID </vt:lpstr>
      <vt:lpstr>Импорт публикаций из Scopus</vt:lpstr>
      <vt:lpstr>Пример</vt:lpstr>
      <vt:lpstr>PowerPoint Presentation</vt:lpstr>
      <vt:lpstr>PowerPoint Presentation</vt:lpstr>
      <vt:lpstr>Поиск профиля организации</vt:lpstr>
      <vt:lpstr>Профиль организации в Scopus</vt:lpstr>
      <vt:lpstr>Цитируемость работ организации:  - выберите временной промежуток (не более 2000 записей) - отметьте статьи (Все) - нажмите на опцию Просмотреть обзор цитирования (View citation overview)</vt:lpstr>
      <vt:lpstr>Результаты обзора цитирования</vt:lpstr>
      <vt:lpstr>Если вы не нашли свой профиль, проведите поиск по вариантам названия вашей организации</vt:lpstr>
      <vt:lpstr>Профиль в Scopus (2017)</vt:lpstr>
      <vt:lpstr>Как это может быть теперь…</vt:lpstr>
      <vt:lpstr>Объединение всех вариантов названия</vt:lpstr>
      <vt:lpstr>Единый иерархический профиль</vt:lpstr>
      <vt:lpstr>Полезные ссылки</vt:lpstr>
      <vt:lpstr>PowerPoint Presentation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SciVal [product] User Training</dc:title>
  <dc:creator>Reed Elsevier</dc:creator>
  <cp:lastModifiedBy>Loktev, Andrey (ELS)</cp:lastModifiedBy>
  <cp:revision>1090</cp:revision>
  <cp:lastPrinted>2014-01-29T01:20:23Z</cp:lastPrinted>
  <dcterms:created xsi:type="dcterms:W3CDTF">2011-05-02T16:44:01Z</dcterms:created>
  <dcterms:modified xsi:type="dcterms:W3CDTF">2017-11-01T06:59:18Z</dcterms:modified>
</cp:coreProperties>
</file>