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85" r:id="rId2"/>
    <p:sldMasterId id="2147483819" r:id="rId3"/>
  </p:sldMasterIdLst>
  <p:notesMasterIdLst>
    <p:notesMasterId r:id="rId49"/>
  </p:notesMasterIdLst>
  <p:sldIdLst>
    <p:sldId id="256" r:id="rId4"/>
    <p:sldId id="647" r:id="rId5"/>
    <p:sldId id="642" r:id="rId6"/>
    <p:sldId id="649" r:id="rId7"/>
    <p:sldId id="638" r:id="rId8"/>
    <p:sldId id="648" r:id="rId9"/>
    <p:sldId id="582" r:id="rId10"/>
    <p:sldId id="595" r:id="rId11"/>
    <p:sldId id="584" r:id="rId12"/>
    <p:sldId id="586" r:id="rId13"/>
    <p:sldId id="651" r:id="rId14"/>
    <p:sldId id="588" r:id="rId15"/>
    <p:sldId id="589" r:id="rId16"/>
    <p:sldId id="590" r:id="rId17"/>
    <p:sldId id="643" r:id="rId18"/>
    <p:sldId id="633" r:id="rId19"/>
    <p:sldId id="650" r:id="rId20"/>
    <p:sldId id="653" r:id="rId21"/>
    <p:sldId id="644" r:id="rId22"/>
    <p:sldId id="635" r:id="rId23"/>
    <p:sldId id="640" r:id="rId24"/>
    <p:sldId id="641" r:id="rId25"/>
    <p:sldId id="645" r:id="rId26"/>
    <p:sldId id="652" r:id="rId27"/>
    <p:sldId id="646" r:id="rId28"/>
    <p:sldId id="613" r:id="rId29"/>
    <p:sldId id="614" r:id="rId30"/>
    <p:sldId id="615" r:id="rId31"/>
    <p:sldId id="616" r:id="rId32"/>
    <p:sldId id="617" r:id="rId33"/>
    <p:sldId id="618" r:id="rId34"/>
    <p:sldId id="619" r:id="rId35"/>
    <p:sldId id="620" r:id="rId36"/>
    <p:sldId id="622" r:id="rId37"/>
    <p:sldId id="623" r:id="rId38"/>
    <p:sldId id="624" r:id="rId39"/>
    <p:sldId id="625" r:id="rId40"/>
    <p:sldId id="626" r:id="rId41"/>
    <p:sldId id="627" r:id="rId42"/>
    <p:sldId id="628" r:id="rId43"/>
    <p:sldId id="629" r:id="rId44"/>
    <p:sldId id="630" r:id="rId45"/>
    <p:sldId id="631" r:id="rId46"/>
    <p:sldId id="632" r:id="rId47"/>
    <p:sldId id="65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84" autoAdjust="0"/>
  </p:normalViewPr>
  <p:slideViewPr>
    <p:cSldViewPr>
      <p:cViewPr varScale="1">
        <p:scale>
          <a:sx n="47" d="100"/>
          <a:sy n="47" d="100"/>
        </p:scale>
        <p:origin x="1962" y="36"/>
      </p:cViewPr>
      <p:guideLst>
        <p:guide orient="horz" pos="2160"/>
        <p:guide pos="2880"/>
      </p:guideLst>
    </p:cSldViewPr>
  </p:slideViewPr>
  <p:notesTextViewPr>
    <p:cViewPr>
      <p:scale>
        <a:sx n="1" d="1"/>
        <a:sy n="1" d="1"/>
      </p:scale>
      <p:origin x="0" y="0"/>
    </p:cViewPr>
  </p:notesTextViewPr>
  <p:sorterViewPr>
    <p:cViewPr>
      <p:scale>
        <a:sx n="66" d="100"/>
        <a:sy n="66" d="100"/>
      </p:scale>
      <p:origin x="0" y="23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lsamsdatp04va\roganr\My%20Documents\RAP\SD\Submitted%20Accepted%20Publish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nl-NL"/>
              <a:t>Submissions and Publications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Sheet1!$B$34</c:f>
              <c:strCache>
                <c:ptCount val="1"/>
                <c:pt idx="0">
                  <c:v>Articles submitted </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Sheet1!$E$33:$I$33</c:f>
              <c:numCache>
                <c:formatCode>0</c:formatCode>
                <c:ptCount val="5"/>
                <c:pt idx="0">
                  <c:v>2012</c:v>
                </c:pt>
                <c:pt idx="1">
                  <c:v>2013</c:v>
                </c:pt>
                <c:pt idx="2" formatCode="General">
                  <c:v>2014</c:v>
                </c:pt>
                <c:pt idx="3">
                  <c:v>2015</c:v>
                </c:pt>
                <c:pt idx="4" formatCode="General">
                  <c:v>2016</c:v>
                </c:pt>
              </c:numCache>
            </c:numRef>
          </c:cat>
          <c:val>
            <c:numRef>
              <c:f>Sheet1!$E$34:$I$34</c:f>
              <c:numCache>
                <c:formatCode>_(* #,##0_);_(* \(#,##0\);_(* "-"?_);_(@_)</c:formatCode>
                <c:ptCount val="5"/>
                <c:pt idx="0">
                  <c:v>984736</c:v>
                </c:pt>
                <c:pt idx="1">
                  <c:v>1072204</c:v>
                </c:pt>
                <c:pt idx="2">
                  <c:v>1189424</c:v>
                </c:pt>
                <c:pt idx="3">
                  <c:v>1320538</c:v>
                </c:pt>
                <c:pt idx="4">
                  <c:v>1441017</c:v>
                </c:pt>
              </c:numCache>
            </c:numRef>
          </c:val>
          <c:extLst xmlns:c16r2="http://schemas.microsoft.com/office/drawing/2015/06/chart">
            <c:ext xmlns:c16="http://schemas.microsoft.com/office/drawing/2014/chart" uri="{C3380CC4-5D6E-409C-BE32-E72D297353CC}">
              <c16:uniqueId val="{00000000-B24E-4D3E-AA8C-61D3E1ECEE88}"/>
            </c:ext>
          </c:extLst>
        </c:ser>
        <c:ser>
          <c:idx val="1"/>
          <c:order val="1"/>
          <c:tx>
            <c:strRef>
              <c:f>Sheet1!$B$35</c:f>
              <c:strCache>
                <c:ptCount val="1"/>
                <c:pt idx="0">
                  <c:v>Articles accepted</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Sheet1!$E$33:$I$33</c:f>
              <c:numCache>
                <c:formatCode>0</c:formatCode>
                <c:ptCount val="5"/>
                <c:pt idx="0">
                  <c:v>2012</c:v>
                </c:pt>
                <c:pt idx="1">
                  <c:v>2013</c:v>
                </c:pt>
                <c:pt idx="2" formatCode="General">
                  <c:v>2014</c:v>
                </c:pt>
                <c:pt idx="3">
                  <c:v>2015</c:v>
                </c:pt>
                <c:pt idx="4" formatCode="General">
                  <c:v>2016</c:v>
                </c:pt>
              </c:numCache>
            </c:numRef>
          </c:cat>
          <c:val>
            <c:numRef>
              <c:f>Sheet1!$E$35:$I$35</c:f>
              <c:numCache>
                <c:formatCode>_(* #,##0_);_(* \(#,##0\);_(* "-"?_);_(@_)</c:formatCode>
                <c:ptCount val="5"/>
                <c:pt idx="0">
                  <c:v>329058</c:v>
                </c:pt>
                <c:pt idx="1">
                  <c:v>352356</c:v>
                </c:pt>
                <c:pt idx="2">
                  <c:v>367868</c:v>
                </c:pt>
                <c:pt idx="3">
                  <c:v>392249</c:v>
                </c:pt>
                <c:pt idx="4">
                  <c:v>414884</c:v>
                </c:pt>
              </c:numCache>
            </c:numRef>
          </c:val>
          <c:extLst xmlns:c16r2="http://schemas.microsoft.com/office/drawing/2015/06/chart">
            <c:ext xmlns:c16="http://schemas.microsoft.com/office/drawing/2014/chart" uri="{C3380CC4-5D6E-409C-BE32-E72D297353CC}">
              <c16:uniqueId val="{00000001-B24E-4D3E-AA8C-61D3E1ECEE88}"/>
            </c:ext>
          </c:extLst>
        </c:ser>
        <c:dLbls>
          <c:showLegendKey val="0"/>
          <c:showVal val="0"/>
          <c:showCatName val="0"/>
          <c:showSerName val="0"/>
          <c:showPercent val="0"/>
          <c:showBubbleSize val="0"/>
        </c:dLbls>
        <c:gapWidth val="219"/>
        <c:overlap val="100"/>
        <c:axId val="216279056"/>
        <c:axId val="216278664"/>
      </c:barChart>
      <c:catAx>
        <c:axId val="21627905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6278664"/>
        <c:crosses val="autoZero"/>
        <c:auto val="1"/>
        <c:lblAlgn val="ctr"/>
        <c:lblOffset val="100"/>
        <c:noMultiLvlLbl val="0"/>
      </c:catAx>
      <c:valAx>
        <c:axId val="21627866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6279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49FC92-148B-445E-A1E9-FE1455E40A81}" type="datetimeFigureOut">
              <a:rPr lang="en-US" smtClean="0"/>
              <a:t>11/15/2017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CC6B37-F2B8-4282-8438-1BD041CCB29F}" type="slidenum">
              <a:rPr lang="en-US" smtClean="0"/>
              <a:t>‹#›</a:t>
            </a:fld>
            <a:endParaRPr lang="en-US"/>
          </a:p>
        </p:txBody>
      </p:sp>
    </p:spTree>
    <p:extLst>
      <p:ext uri="{BB962C8B-B14F-4D97-AF65-F5344CB8AC3E}">
        <p14:creationId xmlns:p14="http://schemas.microsoft.com/office/powerpoint/2010/main" val="27447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onsolus/researchacademicrelations/scientometrics/journalimpact/impactfacto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Elsevier</a:t>
            </a:r>
            <a:r>
              <a:rPr lang="en-GB" b="1" baseline="0" dirty="0"/>
              <a:t> is about trust in Science</a:t>
            </a:r>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Instilling Trust and Impact in Our Products</a:t>
            </a:r>
          </a:p>
          <a:p>
            <a:r>
              <a:rPr lang="en-US" sz="1200" kern="1200" dirty="0">
                <a:solidFill>
                  <a:schemeClr val="tx1"/>
                </a:solidFill>
                <a:effectLst/>
                <a:latin typeface="+mn-lt"/>
                <a:ea typeface="+mn-ea"/>
                <a:cs typeface="+mn-cs"/>
              </a:rPr>
              <a:t>Across our 2000+ journals, Elsevier receives an average of close to two submissions per minute, and we publish under one article per minute. All submissions are automatically checked and flagged for plagiarism and then fed into our editorial process. Over 500 employees work in publishing to manage and expand networks of science by organizing editorial boards; launching new journals; ensuring best practices and adherence to ethical standards; designing and providing training to reviewers and authors; coordinating 440,000 reviewers, and attracting and handling the submissions from over 600,000 authors around the world. The peer review process is not only about quality identification. A core function entails quality improvement, and 18,000 editors work through a network of reviewers to not only provide authors with feedback that improves their submission, but also to push broad initiatives such as the promotion of reproducibility in science. Over the course of a year, our network of editors facilitates over 7 million author/publisher communications, all of which are focused on improving the quality of the manuscript. Once accepted for publication, our operations team works on both content utility (enriching content with graphs and 3D models, etc.)  and quality improvement for over three hundred and fifty thousand articles ever year. This team is also there to ensure that retractions of discredited research are properly handled across all affected platforms. Elsevier also has a global network of product consultants and support staff that provide access, support, and training to over 16 million monthly users, which ensures that content published on ScienceDirect reaches the widest possible audience. Finally, the sheer volume and diversity of information available on ScienceDirect requires a team of software developers and data scientists who work to ensure that content is not only available but that it is discoverable and made available to the right people at the right time.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rigorous quality assurance processes are designed to create trust in science. We strive to create trust because when trust is lost, time is wasted and reputations are destroyed, and the most valuable resources any academic organization has are reputation and time. We care about the organizations that we serve. A good reputation attracts the best quality students and researchers and opens doors to research projects and funding. The value of time speaks for itself because, by nature, time is finite and anything that constrains time constrains productivity. </a:t>
            </a:r>
            <a:r>
              <a:rPr lang="en-US" sz="1200" i="1" kern="1200" dirty="0">
                <a:solidFill>
                  <a:schemeClr val="tx1"/>
                </a:solidFill>
                <a:effectLst/>
                <a:latin typeface="+mn-lt"/>
                <a:ea typeface="+mn-ea"/>
                <a:cs typeface="+mn-cs"/>
              </a:rPr>
              <a:t>Quality journal brands, which Elsevier provides, contribute positively to both the reputation of institutions, and to the efficiency of time allocation, by providing trusted content.</a:t>
            </a:r>
            <a:r>
              <a:rPr lang="en-US" sz="1200" kern="1200" dirty="0">
                <a:solidFill>
                  <a:schemeClr val="tx1"/>
                </a:solidFill>
                <a:effectLst/>
                <a:latin typeface="+mn-lt"/>
                <a:ea typeface="+mn-ea"/>
                <a:cs typeface="+mn-cs"/>
              </a:rPr>
              <a:t> Trust is at the foundation of a good reputation, and when bad science is trusted, reputations can suffer. Trust is also present in decisions such as when a researcher needs to know what to read; or when a funding body is looking to allocate money to projects; or in the decision between two universities to collaborate. The utility of trust is that it allows for quicker and more confident decision making. When trust is lost, efficiency suffers. When trust is present, there is </a:t>
            </a:r>
            <a:r>
              <a:rPr lang="en-GB" sz="1200" kern="1200" dirty="0">
                <a:solidFill>
                  <a:schemeClr val="tx1"/>
                </a:solidFill>
                <a:effectLst/>
                <a:latin typeface="+mn-lt"/>
                <a:ea typeface="+mn-ea"/>
                <a:cs typeface="+mn-cs"/>
              </a:rPr>
              <a:t>increased collaboration; increased quality; increased productivity, and increased funding. Logically, we can say, therefore, that </a:t>
            </a:r>
            <a:r>
              <a:rPr lang="en-US" sz="1200" i="1" kern="1200" dirty="0">
                <a:solidFill>
                  <a:schemeClr val="tx1"/>
                </a:solidFill>
                <a:effectLst/>
                <a:latin typeface="+mn-lt"/>
                <a:ea typeface="+mn-ea"/>
                <a:cs typeface="+mn-cs"/>
              </a:rPr>
              <a:t>because Elsevier is a provider of trust, publications with Elsevier are a useful signal and can lead to increased collaboration, increased quality, increased productivity, and increased funding within the research ecosystem.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BA3215-12F3-4705-BC1C-BA4F0BBF337B}" type="slidenum">
              <a:rPr lang="en-US" smtClean="0"/>
              <a:pPr/>
              <a:t>2</a:t>
            </a:fld>
            <a:endParaRPr lang="en-US" dirty="0"/>
          </a:p>
        </p:txBody>
      </p:sp>
    </p:spTree>
    <p:extLst>
      <p:ext uri="{BB962C8B-B14F-4D97-AF65-F5344CB8AC3E}">
        <p14:creationId xmlns:p14="http://schemas.microsoft.com/office/powerpoint/2010/main" val="42133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b="0" dirty="0" smtClean="0"/>
              <a:t>При</a:t>
            </a:r>
            <a:r>
              <a:rPr lang="ru-RU" b="0" baseline="0" dirty="0" smtClean="0"/>
              <a:t> отображении статьи </a:t>
            </a:r>
            <a:r>
              <a:rPr lang="en-GB" b="0" baseline="0" dirty="0" smtClean="0"/>
              <a:t>ScienceDirect </a:t>
            </a:r>
            <a:r>
              <a:rPr lang="ru-RU" b="0" baseline="0" dirty="0" smtClean="0"/>
              <a:t>использует эргономичный трехэкранный режим, не дающий глазам устать.</a:t>
            </a:r>
          </a:p>
          <a:p>
            <a:r>
              <a:rPr lang="ru-RU" b="0" baseline="0" dirty="0" smtClean="0"/>
              <a:t>Открывая любую статью пользователь обязательно получает контактную информацию авторов статей, а также несколько «рекомендованных» статей – близких по теме статей, подобранных на основе поведенческого анализа других пользователей, ранее читавших открытую статью.</a:t>
            </a:r>
            <a:endParaRPr lang="en-US" b="0"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F19BF95-3FEA-4081-B569-3BB134ED666A}" type="slidenum">
              <a:rPr lang="en-US" smtClean="0">
                <a:solidFill>
                  <a:prstClr val="black"/>
                </a:solidFill>
              </a:rPr>
              <a:pPr eaLnBrk="1" hangingPunct="1"/>
              <a:t>12</a:t>
            </a:fld>
            <a:endParaRPr lang="en-US" smtClean="0">
              <a:solidFill>
                <a:prstClr val="black"/>
              </a:solidFill>
            </a:endParaRPr>
          </a:p>
        </p:txBody>
      </p:sp>
    </p:spTree>
    <p:extLst>
      <p:ext uri="{BB962C8B-B14F-4D97-AF65-F5344CB8AC3E}">
        <p14:creationId xmlns:p14="http://schemas.microsoft.com/office/powerpoint/2010/main" val="95594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b="0" dirty="0" smtClean="0"/>
              <a:t>При</a:t>
            </a:r>
            <a:r>
              <a:rPr lang="ru-RU" b="0" baseline="0" dirty="0" smtClean="0"/>
              <a:t> отображении статьи </a:t>
            </a:r>
            <a:r>
              <a:rPr lang="en-GB" b="0" baseline="0" dirty="0" smtClean="0"/>
              <a:t>ScienceDirect </a:t>
            </a:r>
            <a:r>
              <a:rPr lang="ru-RU" b="0" baseline="0" dirty="0" smtClean="0"/>
              <a:t>использует эргономичный трехэкранный режим, не дающий глазам устать.</a:t>
            </a:r>
          </a:p>
          <a:p>
            <a:r>
              <a:rPr lang="ru-RU" b="0" baseline="0" dirty="0" smtClean="0"/>
              <a:t>Открывая любую статью пользователь обязательно получает контактную информацию авторов статей, а также несколько «рекомендованных» статей – близких по теме статей, подобранных на основе поведенческого анализа других пользователей, ранее читавших открытую статью.</a:t>
            </a:r>
            <a:endParaRPr lang="en-US" b="0"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F19BF95-3FEA-4081-B569-3BB134ED666A}" type="slidenum">
              <a:rPr lang="en-US" smtClean="0">
                <a:solidFill>
                  <a:prstClr val="black"/>
                </a:solidFill>
              </a:rPr>
              <a:pPr eaLnBrk="1" hangingPunct="1"/>
              <a:t>13</a:t>
            </a:fld>
            <a:endParaRPr lang="en-US" smtClean="0">
              <a:solidFill>
                <a:prstClr val="black"/>
              </a:solidFill>
            </a:endParaRPr>
          </a:p>
        </p:txBody>
      </p:sp>
    </p:spTree>
    <p:extLst>
      <p:ext uri="{BB962C8B-B14F-4D97-AF65-F5344CB8AC3E}">
        <p14:creationId xmlns:p14="http://schemas.microsoft.com/office/powerpoint/2010/main" val="2143034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Справа пользователям доступны блоки «рекомендованных статей» (их более ста по ссылке, и они существенно расширяют возможности стандартного логического</a:t>
            </a:r>
            <a:r>
              <a:rPr lang="ru-RU" baseline="0" dirty="0" smtClean="0"/>
              <a:t> поиска</a:t>
            </a:r>
            <a:r>
              <a:rPr lang="ru-RU" dirty="0" smtClean="0"/>
              <a:t>), полная информации о цитировании</a:t>
            </a:r>
            <a:r>
              <a:rPr lang="ru-RU" baseline="0" dirty="0" smtClean="0"/>
              <a:t> статьи по данным </a:t>
            </a:r>
            <a:r>
              <a:rPr lang="en-GB" baseline="0" dirty="0" smtClean="0"/>
              <a:t>Scopus, </a:t>
            </a:r>
            <a:r>
              <a:rPr lang="ru-RU" baseline="0" dirty="0" smtClean="0"/>
              <a:t>юлок с альтернативными метриками, показывающий общественную значимость публикации, в том числе распространение в </a:t>
            </a:r>
            <a:r>
              <a:rPr lang="en-GB" baseline="0" dirty="0" smtClean="0"/>
              <a:t>FB </a:t>
            </a:r>
            <a:r>
              <a:rPr lang="ru-RU" baseline="0" dirty="0" smtClean="0"/>
              <a:t>и </a:t>
            </a:r>
            <a:r>
              <a:rPr lang="en-GB" baseline="0" dirty="0" smtClean="0"/>
              <a:t>Tweeter, </a:t>
            </a:r>
            <a:r>
              <a:rPr lang="ru-RU" baseline="0" dirty="0" smtClean="0"/>
              <a:t>сохранение в персональные библиографические списки в </a:t>
            </a:r>
            <a:r>
              <a:rPr lang="en-GB" baseline="0" dirty="0" err="1" smtClean="0"/>
              <a:t>Mendeley</a:t>
            </a:r>
            <a:r>
              <a:rPr lang="ru-RU" dirty="0" smtClean="0"/>
              <a:t> </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14</a:t>
            </a:fld>
            <a:endParaRPr lang="en-US"/>
          </a:p>
        </p:txBody>
      </p:sp>
    </p:spTree>
    <p:extLst>
      <p:ext uri="{BB962C8B-B14F-4D97-AF65-F5344CB8AC3E}">
        <p14:creationId xmlns:p14="http://schemas.microsoft.com/office/powerpoint/2010/main" val="343942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eaLnBrk="0" hangingPunct="0">
              <a:spcBef>
                <a:spcPct val="20000"/>
              </a:spcBef>
              <a:buClr>
                <a:srgbClr val="FF6600"/>
              </a:buClr>
              <a:buSzPct val="85000"/>
              <a:buFont typeface="Arial"/>
              <a:buChar char="•"/>
              <a:defRPr/>
            </a:pPr>
            <a:r>
              <a:rPr lang="en-GB" sz="2400" kern="0" dirty="0">
                <a:solidFill>
                  <a:schemeClr val="tx1"/>
                </a:solidFill>
                <a:latin typeface="+mn-lt"/>
                <a:ea typeface="+mn-ea"/>
                <a:cs typeface="+mn-cs"/>
              </a:rPr>
              <a:t>Content innovation gives </a:t>
            </a:r>
            <a:r>
              <a:rPr lang="en-GB" sz="2400" u="sng" kern="0" dirty="0">
                <a:solidFill>
                  <a:schemeClr val="tx1"/>
                </a:solidFill>
                <a:latin typeface="+mn-lt"/>
                <a:ea typeface="+mn-ea"/>
                <a:cs typeface="+mn-cs"/>
              </a:rPr>
              <a:t>authors</a:t>
            </a:r>
            <a:r>
              <a:rPr lang="en-GB" sz="2400" kern="0" dirty="0">
                <a:solidFill>
                  <a:schemeClr val="tx1"/>
                </a:solidFill>
                <a:latin typeface="+mn-lt"/>
                <a:ea typeface="+mn-ea"/>
                <a:cs typeface="+mn-cs"/>
              </a:rPr>
              <a:t> a platform to express their research beyond text and images: data, code, multimedia, ...</a:t>
            </a:r>
          </a:p>
          <a:p>
            <a:pPr marL="171450" lvl="1" indent="-171450" eaLnBrk="0" hangingPunct="0">
              <a:spcBef>
                <a:spcPct val="20000"/>
              </a:spcBef>
              <a:buClr>
                <a:srgbClr val="FF6600"/>
              </a:buClr>
              <a:buSzPct val="85000"/>
              <a:buFont typeface="Arial"/>
              <a:buChar char="•"/>
              <a:defRPr/>
            </a:pPr>
            <a:r>
              <a:rPr lang="en-GB" sz="2400" kern="0" dirty="0">
                <a:solidFill>
                  <a:schemeClr val="tx1"/>
                </a:solidFill>
                <a:latin typeface="+mn-lt"/>
                <a:ea typeface="+mn-ea"/>
                <a:cs typeface="+mn-cs"/>
              </a:rPr>
              <a:t>Content innovation gives </a:t>
            </a:r>
            <a:r>
              <a:rPr lang="en-GB" sz="2400" u="sng" kern="0" dirty="0">
                <a:solidFill>
                  <a:schemeClr val="tx1"/>
                </a:solidFill>
                <a:latin typeface="+mn-lt"/>
                <a:ea typeface="+mn-ea"/>
                <a:cs typeface="+mn-cs"/>
              </a:rPr>
              <a:t>readers</a:t>
            </a:r>
            <a:r>
              <a:rPr lang="en-GB" sz="2400" kern="0" dirty="0">
                <a:solidFill>
                  <a:schemeClr val="tx1"/>
                </a:solidFill>
                <a:latin typeface="+mn-lt"/>
                <a:ea typeface="+mn-ea"/>
                <a:cs typeface="+mn-cs"/>
              </a:rPr>
              <a:t> the best tools to find research that is relevant for them, build insights fast, and have access to all relevant data and methods</a:t>
            </a:r>
          </a:p>
          <a:p>
            <a:endParaRPr lang="en-US" dirty="0"/>
          </a:p>
          <a:p>
            <a:endParaRPr lang="en-US" dirty="0"/>
          </a:p>
          <a:p>
            <a:r>
              <a:rPr lang="en-US" dirty="0"/>
              <a:t>You can use the below link</a:t>
            </a:r>
            <a:r>
              <a:rPr lang="en-US" baseline="0" dirty="0"/>
              <a:t> to find customer specific examples of content innovations for your account:  </a:t>
            </a:r>
            <a:r>
              <a:rPr lang="en-US" dirty="0"/>
              <a:t>https://</a:t>
            </a:r>
            <a:r>
              <a:rPr lang="en-US" dirty="0" err="1"/>
              <a:t>elsteamna.regn.net</a:t>
            </a:r>
            <a:r>
              <a:rPr lang="en-US" dirty="0"/>
              <a:t>/sites/</a:t>
            </a:r>
            <a:r>
              <a:rPr lang="en-US" dirty="0" err="1"/>
              <a:t>stmjIPD</a:t>
            </a:r>
            <a:r>
              <a:rPr lang="en-US" dirty="0"/>
              <a:t>/</a:t>
            </a:r>
            <a:r>
              <a:rPr lang="en-US" dirty="0" err="1"/>
              <a:t>JournalandContentTechnology</a:t>
            </a:r>
            <a:r>
              <a:rPr lang="en-US" dirty="0"/>
              <a:t>/_layouts/</a:t>
            </a:r>
            <a:r>
              <a:rPr lang="en-US" dirty="0" err="1"/>
              <a:t>xlviewer.aspx?id</a:t>
            </a:r>
            <a:r>
              <a:rPr lang="en-US" dirty="0"/>
              <a:t>=/sites/</a:t>
            </a:r>
            <a:r>
              <a:rPr lang="en-US" dirty="0" err="1"/>
              <a:t>stmjIPD</a:t>
            </a:r>
            <a:r>
              <a:rPr lang="en-US" dirty="0"/>
              <a:t>/</a:t>
            </a:r>
            <a:r>
              <a:rPr lang="en-US" dirty="0" err="1"/>
              <a:t>JournalandContentTechnology</a:t>
            </a:r>
            <a:r>
              <a:rPr lang="en-US" dirty="0"/>
              <a:t>/Content%20Innovation/CI%20Article-level%20Reporting/</a:t>
            </a:r>
            <a:r>
              <a:rPr lang="en-US" dirty="0" err="1"/>
              <a:t>CI-examples-percountry.xlsx&amp;Source</a:t>
            </a:r>
            <a:r>
              <a:rPr lang="en-US" dirty="0"/>
              <a:t>=https%3A%2F%2Felsteamna%2Eregn%2Enet%2Fsites%2FstmjIPD%2FJournalandContentTechnology%2FContent%2520Innovation%2FForms%2FAllItems%2Easpx%3FRootFolder%3D%252Fsites%252FstmjIPD%252FJournalandContentTechnology%252FContent%2520Innovation%252FCI%2520Article%252Dlevel%2520Reporting%26FolderCTID%3D0x01200048D6A9529AC87C44BB7BAC1BE19E005B%26View%3D%257b569D9FEB-67D0-42B9-B83F-96C2CAE6879D%257d&amp;DefaultItemOpen=1</a:t>
            </a:r>
          </a:p>
          <a:p>
            <a:endParaRPr lang="en-US" dirty="0"/>
          </a:p>
          <a:p>
            <a:endParaRPr lang="en-US" dirty="0"/>
          </a:p>
        </p:txBody>
      </p:sp>
      <p:sp>
        <p:nvSpPr>
          <p:cNvPr id="4" name="Slide Number Placeholder 3"/>
          <p:cNvSpPr>
            <a:spLocks noGrp="1"/>
          </p:cNvSpPr>
          <p:nvPr>
            <p:ph type="sldNum" sz="quarter" idx="10"/>
          </p:nvPr>
        </p:nvSpPr>
        <p:spPr/>
        <p:txBody>
          <a:bodyPr/>
          <a:lstStyle/>
          <a:p>
            <a:fld id="{0B5F498A-6B26-4993-86E8-6BEF4E6B8A9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21128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Researchers</a:t>
            </a:r>
            <a:r>
              <a:rPr lang="en-US" baseline="0" dirty="0"/>
              <a:t> can also discover articles via social media, and authors are able to promote their research by linking to content innovations via their social media profiles</a:t>
            </a:r>
            <a:endParaRPr lang="en-US" dirty="0"/>
          </a:p>
          <a:p>
            <a:endParaRPr lang="en-US" dirty="0"/>
          </a:p>
        </p:txBody>
      </p:sp>
      <p:sp>
        <p:nvSpPr>
          <p:cNvPr id="4" name="Slide Number Placeholder 3"/>
          <p:cNvSpPr>
            <a:spLocks noGrp="1"/>
          </p:cNvSpPr>
          <p:nvPr>
            <p:ph type="sldNum" sz="quarter" idx="10"/>
          </p:nvPr>
        </p:nvSpPr>
        <p:spPr/>
        <p:txBody>
          <a:bodyPr/>
          <a:lstStyle/>
          <a:p>
            <a:fld id="{8BBA3215-12F3-4705-BC1C-BA4F0BBF337B}" type="slidenum">
              <a:rPr lang="en-US" smtClean="0"/>
              <a:pPr/>
              <a:t>19</a:t>
            </a:fld>
            <a:endParaRPr lang="en-US" dirty="0"/>
          </a:p>
        </p:txBody>
      </p:sp>
    </p:spTree>
    <p:extLst>
      <p:ext uri="{BB962C8B-B14F-4D97-AF65-F5344CB8AC3E}">
        <p14:creationId xmlns:p14="http://schemas.microsoft.com/office/powerpoint/2010/main" val="1749875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sz="1200" kern="1200" dirty="0" smtClean="0">
                <a:solidFill>
                  <a:srgbClr val="000000"/>
                </a:solidFill>
                <a:effectLst/>
                <a:latin typeface="Avenir" charset="0"/>
                <a:ea typeface="ＭＳ Ｐゴシック" charset="0"/>
                <a:cs typeface="Avenir" charset="0"/>
                <a:sym typeface="Avenir" charset="0"/>
              </a:rPr>
              <a:t>Mendeley has partnered with Science Direct and Scopus to make importing articles into your library even faster. You don’t even need to install the web importer </a:t>
            </a:r>
            <a:r>
              <a:rPr lang="en-US" sz="1200" kern="1200" dirty="0" err="1" smtClean="0">
                <a:solidFill>
                  <a:srgbClr val="000000"/>
                </a:solidFill>
                <a:effectLst/>
                <a:latin typeface="Avenir" charset="0"/>
                <a:ea typeface="ＭＳ Ｐゴシック" charset="0"/>
                <a:cs typeface="Avenir" charset="0"/>
                <a:sym typeface="Avenir" charset="0"/>
              </a:rPr>
              <a:t>bookmarklet</a:t>
            </a:r>
            <a:r>
              <a:rPr lang="en-US" sz="1200" kern="1200" dirty="0" smtClean="0">
                <a:solidFill>
                  <a:srgbClr val="000000"/>
                </a:solidFill>
                <a:effectLst/>
                <a:latin typeface="Avenir" charset="0"/>
                <a:ea typeface="ＭＳ Ｐゴシック" charset="0"/>
                <a:cs typeface="Avenir" charset="0"/>
                <a:sym typeface="Avenir" charset="0"/>
              </a:rPr>
              <a:t> for these databases. In Scopus and </a:t>
            </a:r>
            <a:r>
              <a:rPr lang="en-US" sz="1200" kern="1200" dirty="0" err="1" smtClean="0">
                <a:solidFill>
                  <a:srgbClr val="000000"/>
                </a:solidFill>
                <a:effectLst/>
                <a:latin typeface="Avenir" charset="0"/>
                <a:ea typeface="ＭＳ Ｐゴシック" charset="0"/>
                <a:cs typeface="Avenir" charset="0"/>
                <a:sym typeface="Avenir" charset="0"/>
              </a:rPr>
              <a:t>ScienceDirect</a:t>
            </a:r>
            <a:r>
              <a:rPr lang="en-US" sz="1200" kern="1200" dirty="0" smtClean="0">
                <a:solidFill>
                  <a:srgbClr val="000000"/>
                </a:solidFill>
                <a:effectLst/>
                <a:latin typeface="Avenir" charset="0"/>
                <a:ea typeface="ＭＳ Ｐゴシック" charset="0"/>
                <a:cs typeface="Avenir" charset="0"/>
                <a:sym typeface="Avenir" charset="0"/>
              </a:rPr>
              <a:t>, click ‘Export’ to see the ‘Save to Mendeley’ option so you can add the article to your library. </a:t>
            </a:r>
            <a:endParaRPr lang="en-GB" sz="1200" kern="1200" dirty="0" smtClean="0">
              <a:solidFill>
                <a:srgbClr val="000000"/>
              </a:solidFill>
              <a:effectLst/>
              <a:latin typeface="Avenir" charset="0"/>
              <a:ea typeface="ＭＳ Ｐゴシック" charset="0"/>
              <a:cs typeface="Avenir" charset="0"/>
              <a:sym typeface="Avenir" charset="0"/>
            </a:endParaRPr>
          </a:p>
        </p:txBody>
      </p:sp>
      <p:sp>
        <p:nvSpPr>
          <p:cNvPr id="4" name="Slide Number Placeholder 3"/>
          <p:cNvSpPr>
            <a:spLocks noGrp="1"/>
          </p:cNvSpPr>
          <p:nvPr>
            <p:ph type="sldNum" sz="quarter" idx="10"/>
          </p:nvPr>
        </p:nvSpPr>
        <p:spPr/>
        <p:txBody>
          <a:bodyPr/>
          <a:lstStyle/>
          <a:p>
            <a:fld id="{D0F54C79-F60E-1D4E-B07D-21C57E959240}" type="slidenum">
              <a:rPr lang="en-US" smtClean="0"/>
              <a:t>26</a:t>
            </a:fld>
            <a:endParaRPr lang="en-US"/>
          </a:p>
        </p:txBody>
      </p:sp>
    </p:spTree>
    <p:extLst>
      <p:ext uri="{BB962C8B-B14F-4D97-AF65-F5344CB8AC3E}">
        <p14:creationId xmlns:p14="http://schemas.microsoft.com/office/powerpoint/2010/main" val="1425734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sz="1200" kern="1200" dirty="0" smtClean="0">
                <a:solidFill>
                  <a:srgbClr val="000000"/>
                </a:solidFill>
                <a:effectLst/>
                <a:latin typeface="Avenir" charset="0"/>
                <a:ea typeface="ＭＳ Ｐゴシック" charset="0"/>
                <a:cs typeface="Avenir" charset="0"/>
                <a:sym typeface="Avenir" charset="0"/>
              </a:rPr>
              <a:t>Mendeley has partnered with Science Direct and Scopus to make importing articles into your library even faster. You don’t even need to install the web importer </a:t>
            </a:r>
            <a:r>
              <a:rPr lang="en-US" sz="1200" kern="1200" dirty="0" err="1" smtClean="0">
                <a:solidFill>
                  <a:srgbClr val="000000"/>
                </a:solidFill>
                <a:effectLst/>
                <a:latin typeface="Avenir" charset="0"/>
                <a:ea typeface="ＭＳ Ｐゴシック" charset="0"/>
                <a:cs typeface="Avenir" charset="0"/>
                <a:sym typeface="Avenir" charset="0"/>
              </a:rPr>
              <a:t>bookmarklet</a:t>
            </a:r>
            <a:r>
              <a:rPr lang="en-US" sz="1200" kern="1200" dirty="0" smtClean="0">
                <a:solidFill>
                  <a:srgbClr val="000000"/>
                </a:solidFill>
                <a:effectLst/>
                <a:latin typeface="Avenir" charset="0"/>
                <a:ea typeface="ＭＳ Ｐゴシック" charset="0"/>
                <a:cs typeface="Avenir" charset="0"/>
                <a:sym typeface="Avenir" charset="0"/>
              </a:rPr>
              <a:t> for these databases. In Scopus and </a:t>
            </a:r>
            <a:r>
              <a:rPr lang="en-US" sz="1200" kern="1200" dirty="0" err="1" smtClean="0">
                <a:solidFill>
                  <a:srgbClr val="000000"/>
                </a:solidFill>
                <a:effectLst/>
                <a:latin typeface="Avenir" charset="0"/>
                <a:ea typeface="ＭＳ Ｐゴシック" charset="0"/>
                <a:cs typeface="Avenir" charset="0"/>
                <a:sym typeface="Avenir" charset="0"/>
              </a:rPr>
              <a:t>ScienceDirect</a:t>
            </a:r>
            <a:r>
              <a:rPr lang="en-US" sz="1200" kern="1200" dirty="0" smtClean="0">
                <a:solidFill>
                  <a:srgbClr val="000000"/>
                </a:solidFill>
                <a:effectLst/>
                <a:latin typeface="Avenir" charset="0"/>
                <a:ea typeface="ＭＳ Ｐゴシック" charset="0"/>
                <a:cs typeface="Avenir" charset="0"/>
                <a:sym typeface="Avenir" charset="0"/>
              </a:rPr>
              <a:t>, click ‘Export’ to see the ‘Save to Mendeley’ option so you can add the article to your library. </a:t>
            </a:r>
            <a:endParaRPr lang="en-GB" sz="1200" kern="1200" dirty="0" smtClean="0">
              <a:solidFill>
                <a:srgbClr val="000000"/>
              </a:solidFill>
              <a:effectLst/>
              <a:latin typeface="Avenir" charset="0"/>
              <a:ea typeface="ＭＳ Ｐゴシック" charset="0"/>
              <a:cs typeface="Avenir" charset="0"/>
              <a:sym typeface="Avenir" charset="0"/>
            </a:endParaRPr>
          </a:p>
        </p:txBody>
      </p:sp>
      <p:sp>
        <p:nvSpPr>
          <p:cNvPr id="4" name="Slide Number Placeholder 3"/>
          <p:cNvSpPr>
            <a:spLocks noGrp="1"/>
          </p:cNvSpPr>
          <p:nvPr>
            <p:ph type="sldNum" sz="quarter" idx="10"/>
          </p:nvPr>
        </p:nvSpPr>
        <p:spPr/>
        <p:txBody>
          <a:bodyPr/>
          <a:lstStyle/>
          <a:p>
            <a:fld id="{D0F54C79-F60E-1D4E-B07D-21C57E959240}" type="slidenum">
              <a:rPr lang="en-US" smtClean="0"/>
              <a:t>27</a:t>
            </a:fld>
            <a:endParaRPr lang="en-US"/>
          </a:p>
        </p:txBody>
      </p:sp>
    </p:spTree>
    <p:extLst>
      <p:ext uri="{BB962C8B-B14F-4D97-AF65-F5344CB8AC3E}">
        <p14:creationId xmlns:p14="http://schemas.microsoft.com/office/powerpoint/2010/main" val="2081888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sz="1200" kern="1200" dirty="0" smtClean="0">
                <a:solidFill>
                  <a:srgbClr val="000000"/>
                </a:solidFill>
                <a:effectLst/>
                <a:latin typeface="Avenir" charset="0"/>
                <a:ea typeface="ＭＳ Ｐゴシック" charset="0"/>
                <a:cs typeface="Avenir" charset="0"/>
                <a:sym typeface="Avenir" charset="0"/>
              </a:rPr>
              <a:t>Mendeley has partnered with Science Direct and Scopus to make importing articles into your library even faster. You don’t even need to install the web importer </a:t>
            </a:r>
            <a:r>
              <a:rPr lang="en-US" sz="1200" kern="1200" dirty="0" err="1" smtClean="0">
                <a:solidFill>
                  <a:srgbClr val="000000"/>
                </a:solidFill>
                <a:effectLst/>
                <a:latin typeface="Avenir" charset="0"/>
                <a:ea typeface="ＭＳ Ｐゴシック" charset="0"/>
                <a:cs typeface="Avenir" charset="0"/>
                <a:sym typeface="Avenir" charset="0"/>
              </a:rPr>
              <a:t>bookmarklet</a:t>
            </a:r>
            <a:r>
              <a:rPr lang="en-US" sz="1200" kern="1200" dirty="0" smtClean="0">
                <a:solidFill>
                  <a:srgbClr val="000000"/>
                </a:solidFill>
                <a:effectLst/>
                <a:latin typeface="Avenir" charset="0"/>
                <a:ea typeface="ＭＳ Ｐゴシック" charset="0"/>
                <a:cs typeface="Avenir" charset="0"/>
                <a:sym typeface="Avenir" charset="0"/>
              </a:rPr>
              <a:t> for these databases. In Scopus and </a:t>
            </a:r>
            <a:r>
              <a:rPr lang="en-US" sz="1200" kern="1200" dirty="0" err="1" smtClean="0">
                <a:solidFill>
                  <a:srgbClr val="000000"/>
                </a:solidFill>
                <a:effectLst/>
                <a:latin typeface="Avenir" charset="0"/>
                <a:ea typeface="ＭＳ Ｐゴシック" charset="0"/>
                <a:cs typeface="Avenir" charset="0"/>
                <a:sym typeface="Avenir" charset="0"/>
              </a:rPr>
              <a:t>ScienceDirect</a:t>
            </a:r>
            <a:r>
              <a:rPr lang="en-US" sz="1200" kern="1200" dirty="0" smtClean="0">
                <a:solidFill>
                  <a:srgbClr val="000000"/>
                </a:solidFill>
                <a:effectLst/>
                <a:latin typeface="Avenir" charset="0"/>
                <a:ea typeface="ＭＳ Ｐゴシック" charset="0"/>
                <a:cs typeface="Avenir" charset="0"/>
                <a:sym typeface="Avenir" charset="0"/>
              </a:rPr>
              <a:t>, click ‘Export’ to see the ‘Save to Mendeley’ option so you can add the article to your library. </a:t>
            </a:r>
            <a:endParaRPr lang="en-GB" sz="1200" kern="1200" dirty="0" smtClean="0">
              <a:solidFill>
                <a:srgbClr val="000000"/>
              </a:solidFill>
              <a:effectLst/>
              <a:latin typeface="Avenir" charset="0"/>
              <a:ea typeface="ＭＳ Ｐゴシック" charset="0"/>
              <a:cs typeface="Avenir" charset="0"/>
              <a:sym typeface="Avenir" charset="0"/>
            </a:endParaRPr>
          </a:p>
        </p:txBody>
      </p:sp>
      <p:sp>
        <p:nvSpPr>
          <p:cNvPr id="4" name="Slide Number Placeholder 3"/>
          <p:cNvSpPr>
            <a:spLocks noGrp="1"/>
          </p:cNvSpPr>
          <p:nvPr>
            <p:ph type="sldNum" sz="quarter" idx="10"/>
          </p:nvPr>
        </p:nvSpPr>
        <p:spPr/>
        <p:txBody>
          <a:bodyPr/>
          <a:lstStyle/>
          <a:p>
            <a:fld id="{D0F54C79-F60E-1D4E-B07D-21C57E959240}" type="slidenum">
              <a:rPr lang="en-US" smtClean="0"/>
              <a:t>28</a:t>
            </a:fld>
            <a:endParaRPr lang="en-US"/>
          </a:p>
        </p:txBody>
      </p:sp>
    </p:spTree>
    <p:extLst>
      <p:ext uri="{BB962C8B-B14F-4D97-AF65-F5344CB8AC3E}">
        <p14:creationId xmlns:p14="http://schemas.microsoft.com/office/powerpoint/2010/main" val="1423182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pPr lvl="0"/>
            <a:endParaRPr/>
          </a:p>
        </p:txBody>
      </p:sp>
      <p:sp>
        <p:nvSpPr>
          <p:cNvPr id="70" name="Shape 70"/>
          <p:cNvSpPr>
            <a:spLocks noGrp="1"/>
          </p:cNvSpPr>
          <p:nvPr>
            <p:ph type="body" sz="quarter" idx="1"/>
          </p:nvPr>
        </p:nvSpPr>
        <p:spPr>
          <a:prstGeom prst="rect">
            <a:avLst/>
          </a:prstGeom>
        </p:spPr>
        <p:txBody>
          <a:bodyPr/>
          <a:lstStyle/>
          <a:p>
            <a:pPr lvl="0">
              <a:lnSpc>
                <a:spcPct val="117999"/>
              </a:lnSpc>
              <a:defRPr sz="1800"/>
            </a:pPr>
            <a:r>
              <a:rPr sz="1400" dirty="0"/>
              <a:t>So what is </a:t>
            </a:r>
            <a:r>
              <a:rPr sz="1400" dirty="0" err="1"/>
              <a:t>Mendeley</a:t>
            </a:r>
            <a:r>
              <a:rPr sz="1400" dirty="0"/>
              <a:t>? </a:t>
            </a:r>
            <a:r>
              <a:rPr sz="1400" dirty="0" err="1"/>
              <a:t>Mendeley</a:t>
            </a:r>
            <a:r>
              <a:rPr sz="1400" dirty="0"/>
              <a:t> is </a:t>
            </a:r>
            <a:r>
              <a:rPr sz="1400" b="1" dirty="0"/>
              <a:t>free</a:t>
            </a:r>
            <a:r>
              <a:rPr sz="1400" dirty="0"/>
              <a:t> software which is available across a number of different platforms. You can run </a:t>
            </a:r>
            <a:r>
              <a:rPr sz="1400" dirty="0" err="1"/>
              <a:t>Mendeley</a:t>
            </a:r>
            <a:r>
              <a:rPr sz="1400" dirty="0"/>
              <a:t> on your computer or laptop, your phone or tablet, and also access it from any modern browser. You can either download the appropriate app for your particular device, or use your web browser to log onto the web version.</a:t>
            </a:r>
          </a:p>
          <a:p>
            <a:pPr lvl="0">
              <a:lnSpc>
                <a:spcPct val="117999"/>
              </a:lnSpc>
              <a:defRPr sz="1800"/>
            </a:pPr>
            <a:endParaRPr sz="1400" dirty="0"/>
          </a:p>
          <a:p>
            <a:pPr lvl="0">
              <a:lnSpc>
                <a:spcPct val="117999"/>
              </a:lnSpc>
              <a:defRPr sz="1800"/>
            </a:pPr>
            <a:r>
              <a:rPr sz="1400" dirty="0" err="1"/>
              <a:t>Mendeley’s</a:t>
            </a:r>
            <a:r>
              <a:rPr sz="1400" dirty="0"/>
              <a:t> Desktop application offers the most complete experience - allowing you to organize, collaborate and discover, as well as use the citation plugin to cite as you write in Microsoft Word or </a:t>
            </a:r>
            <a:r>
              <a:rPr sz="1400" dirty="0" err="1"/>
              <a:t>LibreOffice</a:t>
            </a:r>
            <a:r>
              <a:rPr sz="1400" dirty="0"/>
              <a:t>. We’ll cover this in more detail later on.</a:t>
            </a:r>
          </a:p>
          <a:p>
            <a:pPr lvl="0">
              <a:lnSpc>
                <a:spcPct val="117999"/>
              </a:lnSpc>
              <a:defRPr sz="1800"/>
            </a:pPr>
            <a:endParaRPr sz="1400" dirty="0"/>
          </a:p>
          <a:p>
            <a:pPr lvl="0">
              <a:lnSpc>
                <a:spcPct val="117999"/>
              </a:lnSpc>
              <a:defRPr sz="1800"/>
            </a:pPr>
            <a:r>
              <a:rPr sz="1400" dirty="0"/>
              <a:t>The other versions - Web and Mobile - offer you the ability to access your references on the go, as well as making notes and annotations.</a:t>
            </a:r>
          </a:p>
        </p:txBody>
      </p:sp>
    </p:spTree>
    <p:extLst>
      <p:ext uri="{BB962C8B-B14F-4D97-AF65-F5344CB8AC3E}">
        <p14:creationId xmlns:p14="http://schemas.microsoft.com/office/powerpoint/2010/main" val="4160900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prstGeom prst="rect">
            <a:avLst/>
          </a:prstGeom>
        </p:spPr>
        <p:txBody>
          <a:bodyPr/>
          <a:lstStyle/>
          <a:p>
            <a:pPr lvl="0"/>
            <a:endParaRPr/>
          </a:p>
        </p:txBody>
      </p:sp>
      <p:sp>
        <p:nvSpPr>
          <p:cNvPr id="95" name="Shape 95"/>
          <p:cNvSpPr>
            <a:spLocks noGrp="1"/>
          </p:cNvSpPr>
          <p:nvPr>
            <p:ph type="body" sz="quarter" idx="1"/>
          </p:nvPr>
        </p:nvSpPr>
        <p:spPr>
          <a:prstGeom prst="rect">
            <a:avLst/>
          </a:prstGeom>
        </p:spPr>
        <p:txBody>
          <a:bodyPr/>
          <a:lstStyle/>
          <a:p>
            <a:pPr lvl="0">
              <a:lnSpc>
                <a:spcPct val="117999"/>
              </a:lnSpc>
              <a:defRPr sz="1800"/>
            </a:pPr>
            <a:r>
              <a:rPr sz="1400" dirty="0" err="1"/>
              <a:t>Mendeley</a:t>
            </a:r>
            <a:r>
              <a:rPr sz="1400" dirty="0"/>
              <a:t> acts as a repository for your reference information. You add papers to your library by importing PDF files stored on your computer, or by retrieving them from other locations - like online catalogs such as ScienceDirect, Scopus, </a:t>
            </a:r>
            <a:r>
              <a:rPr sz="1400" dirty="0" err="1"/>
              <a:t>Pubmed</a:t>
            </a:r>
            <a:r>
              <a:rPr sz="1400" dirty="0"/>
              <a:t> or PLOS. You can also create entries for items that you don’t have access to as PDFs by manually entering details.</a:t>
            </a:r>
          </a:p>
          <a:p>
            <a:pPr lvl="0">
              <a:lnSpc>
                <a:spcPct val="117999"/>
              </a:lnSpc>
              <a:defRPr sz="1800"/>
            </a:pPr>
            <a:endParaRPr sz="1400" dirty="0"/>
          </a:p>
          <a:p>
            <a:pPr lvl="0">
              <a:lnSpc>
                <a:spcPct val="117999"/>
              </a:lnSpc>
              <a:defRPr sz="1800"/>
            </a:pPr>
            <a:r>
              <a:rPr sz="1400" dirty="0"/>
              <a:t>Materials you add to your library are then stored in the cloud, for you to retrieve wherever you need them. It might be that you want to read a paper on the way home on the train, or you need to write a paper on your main computer. </a:t>
            </a:r>
            <a:r>
              <a:rPr sz="1400" dirty="0" err="1"/>
              <a:t>Mendeley</a:t>
            </a:r>
            <a:r>
              <a:rPr sz="1400" dirty="0"/>
              <a:t> allows you to retrieve the same resources with the same enhancements and annotations wherever you need them.</a:t>
            </a:r>
          </a:p>
        </p:txBody>
      </p:sp>
    </p:spTree>
    <p:extLst>
      <p:ext uri="{BB962C8B-B14F-4D97-AF65-F5344CB8AC3E}">
        <p14:creationId xmlns:p14="http://schemas.microsoft.com/office/powerpoint/2010/main" val="378463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tx2"/>
                </a:solidFill>
                <a:latin typeface="Arial" pitchFamily="34" charset="0"/>
                <a:cs typeface="Arial" pitchFamily="34" charset="0"/>
              </a:rPr>
              <a:t>We</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know</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that</a:t>
            </a:r>
            <a:r>
              <a:rPr lang="nl-NL" sz="1200" baseline="0" dirty="0">
                <a:solidFill>
                  <a:schemeClr val="tx2"/>
                </a:solidFill>
                <a:latin typeface="Arial" pitchFamily="34" charset="0"/>
                <a:cs typeface="Arial" pitchFamily="34" charset="0"/>
              </a:rPr>
              <a:t> Elsevier is a large </a:t>
            </a:r>
            <a:r>
              <a:rPr lang="nl-NL" sz="1200" baseline="0" dirty="0" err="1">
                <a:solidFill>
                  <a:schemeClr val="tx2"/>
                </a:solidFill>
                <a:latin typeface="Arial" pitchFamily="34" charset="0"/>
                <a:cs typeface="Arial" pitchFamily="34" charset="0"/>
              </a:rPr>
              <a:t>publisher</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however</a:t>
            </a:r>
            <a:r>
              <a:rPr lang="nl-NL" sz="1200" baseline="0" dirty="0">
                <a:solidFill>
                  <a:schemeClr val="tx2"/>
                </a:solidFill>
                <a:latin typeface="Arial" pitchFamily="34" charset="0"/>
                <a:cs typeface="Arial" pitchFamily="34" charset="0"/>
              </a:rPr>
              <a:t> I want </a:t>
            </a:r>
            <a:r>
              <a:rPr lang="nl-NL" sz="1200" baseline="0" dirty="0" err="1">
                <a:solidFill>
                  <a:schemeClr val="tx2"/>
                </a:solidFill>
                <a:latin typeface="Arial" pitchFamily="34" charset="0"/>
                <a:cs typeface="Arial" pitchFamily="34" charset="0"/>
              </a:rPr>
              <a:t>you</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to</a:t>
            </a:r>
            <a:r>
              <a:rPr lang="nl-NL" sz="1200" baseline="0" dirty="0">
                <a:solidFill>
                  <a:schemeClr val="tx2"/>
                </a:solidFill>
                <a:latin typeface="Arial" pitchFamily="34" charset="0"/>
                <a:cs typeface="Arial" pitchFamily="34" charset="0"/>
              </a:rPr>
              <a:t> stop </a:t>
            </a:r>
            <a:r>
              <a:rPr lang="nl-NL" sz="1200" baseline="0" dirty="0" err="1">
                <a:solidFill>
                  <a:schemeClr val="tx2"/>
                </a:solidFill>
                <a:latin typeface="Arial" pitchFamily="34" charset="0"/>
                <a:cs typeface="Arial" pitchFamily="34" charset="0"/>
              </a:rPr>
              <a:t>and</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consider</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one</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other</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fact</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when</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it</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comes</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to</a:t>
            </a:r>
            <a:r>
              <a:rPr lang="nl-NL" sz="1200" baseline="0" dirty="0">
                <a:solidFill>
                  <a:schemeClr val="tx2"/>
                </a:solidFill>
                <a:latin typeface="Arial" pitchFamily="34" charset="0"/>
                <a:cs typeface="Arial" pitchFamily="34" charset="0"/>
              </a:rPr>
              <a:t> output, Elsevier </a:t>
            </a:r>
            <a:r>
              <a:rPr lang="nl-NL" sz="1200" dirty="0" err="1">
                <a:solidFill>
                  <a:schemeClr val="tx2"/>
                </a:solidFill>
                <a:latin typeface="Arial" pitchFamily="34" charset="0"/>
                <a:cs typeface="Arial" pitchFamily="34" charset="0"/>
              </a:rPr>
              <a:t>could</a:t>
            </a:r>
            <a:r>
              <a:rPr lang="nl-NL" sz="1200" dirty="0">
                <a:solidFill>
                  <a:schemeClr val="tx2"/>
                </a:solidFill>
                <a:latin typeface="Arial" pitchFamily="34" charset="0"/>
                <a:cs typeface="Arial" pitchFamily="34" charset="0"/>
              </a:rPr>
              <a:t> </a:t>
            </a:r>
            <a:r>
              <a:rPr lang="nl-NL" sz="1200" dirty="0" err="1">
                <a:solidFill>
                  <a:schemeClr val="tx2"/>
                </a:solidFill>
                <a:latin typeface="Arial" pitchFamily="34" charset="0"/>
                <a:cs typeface="Arial" pitchFamily="34" charset="0"/>
              </a:rPr>
              <a:t>be</a:t>
            </a:r>
            <a:r>
              <a:rPr lang="nl-NL" sz="1200" dirty="0">
                <a:solidFill>
                  <a:schemeClr val="tx2"/>
                </a:solidFill>
                <a:latin typeface="Arial" pitchFamily="34" charset="0"/>
                <a:cs typeface="Arial" pitchFamily="34" charset="0"/>
              </a:rPr>
              <a:t> </a:t>
            </a:r>
            <a:r>
              <a:rPr lang="nl-NL" sz="1200" dirty="0" err="1">
                <a:solidFill>
                  <a:schemeClr val="tx2"/>
                </a:solidFill>
                <a:latin typeface="Arial" pitchFamily="34" charset="0"/>
                <a:cs typeface="Arial" pitchFamily="34" charset="0"/>
              </a:rPr>
              <a:t>bigger</a:t>
            </a:r>
            <a:r>
              <a:rPr lang="nl-NL" sz="1200" dirty="0">
                <a:solidFill>
                  <a:schemeClr val="tx2"/>
                </a:solidFill>
                <a:latin typeface="Arial" pitchFamily="34" charset="0"/>
                <a:cs typeface="Arial" pitchFamily="34" charset="0"/>
              </a:rPr>
              <a:t> </a:t>
            </a:r>
            <a:r>
              <a:rPr lang="nl-NL" sz="1200" dirty="0" err="1">
                <a:solidFill>
                  <a:schemeClr val="tx2"/>
                </a:solidFill>
                <a:latin typeface="Arial" pitchFamily="34" charset="0"/>
                <a:cs typeface="Arial" pitchFamily="34" charset="0"/>
              </a:rPr>
              <a:t>by</a:t>
            </a:r>
            <a:r>
              <a:rPr lang="nl-NL" sz="1200" dirty="0">
                <a:solidFill>
                  <a:schemeClr val="tx2"/>
                </a:solidFill>
                <a:latin typeface="Arial" pitchFamily="34" charset="0"/>
                <a:cs typeface="Arial" pitchFamily="34" charset="0"/>
              </a:rPr>
              <a:t> </a:t>
            </a:r>
            <a:r>
              <a:rPr lang="nl-NL" sz="1200" dirty="0" err="1">
                <a:solidFill>
                  <a:schemeClr val="tx2"/>
                </a:solidFill>
                <a:latin typeface="Arial" pitchFamily="34" charset="0"/>
                <a:cs typeface="Arial" pitchFamily="34" charset="0"/>
              </a:rPr>
              <a:t>simply</a:t>
            </a:r>
            <a:r>
              <a:rPr lang="nl-NL" sz="1200" dirty="0">
                <a:solidFill>
                  <a:schemeClr val="tx2"/>
                </a:solidFill>
                <a:latin typeface="Arial" pitchFamily="34" charset="0"/>
                <a:cs typeface="Arial" pitchFamily="34" charset="0"/>
              </a:rPr>
              <a:t> </a:t>
            </a:r>
            <a:r>
              <a:rPr lang="nl-NL" sz="1200" dirty="0" err="1">
                <a:solidFill>
                  <a:schemeClr val="tx2"/>
                </a:solidFill>
                <a:latin typeface="Arial" pitchFamily="34" charset="0"/>
                <a:cs typeface="Arial" pitchFamily="34" charset="0"/>
              </a:rPr>
              <a:t>publishing</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everything</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submission</a:t>
            </a:r>
            <a:r>
              <a:rPr lang="nl-NL" sz="1200" dirty="0">
                <a:solidFill>
                  <a:schemeClr val="tx2"/>
                </a:solidFill>
                <a:latin typeface="Arial" pitchFamily="34" charset="0"/>
                <a:cs typeface="Arial" pitchFamily="34" charset="0"/>
              </a:rPr>
              <a:t>.</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However</a:t>
            </a:r>
            <a:r>
              <a:rPr lang="nl-NL" sz="1200" baseline="0" dirty="0">
                <a:solidFill>
                  <a:schemeClr val="tx2"/>
                </a:solidFill>
                <a:latin typeface="Arial" pitchFamily="34" charset="0"/>
                <a:cs typeface="Arial" pitchFamily="34" charset="0"/>
              </a:rPr>
              <a:t> Elsevier </a:t>
            </a:r>
            <a:r>
              <a:rPr lang="nl-NL" sz="1200" baseline="0" dirty="0" err="1">
                <a:solidFill>
                  <a:schemeClr val="tx2"/>
                </a:solidFill>
                <a:latin typeface="Arial" pitchFamily="34" charset="0"/>
                <a:cs typeface="Arial" pitchFamily="34" charset="0"/>
              </a:rPr>
              <a:t>actively</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works</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to</a:t>
            </a:r>
            <a:r>
              <a:rPr lang="nl-NL" sz="1200" baseline="0" dirty="0">
                <a:solidFill>
                  <a:schemeClr val="tx2"/>
                </a:solidFill>
                <a:latin typeface="Arial" pitchFamily="34" charset="0"/>
                <a:cs typeface="Arial" pitchFamily="34" charset="0"/>
              </a:rPr>
              <a:t> manage </a:t>
            </a:r>
            <a:r>
              <a:rPr lang="nl-NL" sz="1200" baseline="0" dirty="0" err="1">
                <a:solidFill>
                  <a:schemeClr val="tx2"/>
                </a:solidFill>
                <a:latin typeface="Arial" pitchFamily="34" charset="0"/>
                <a:cs typeface="Arial" pitchFamily="34" charset="0"/>
              </a:rPr>
              <a:t>it</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size</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and</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the</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reason</a:t>
            </a:r>
            <a:r>
              <a:rPr lang="nl-NL" sz="1200" baseline="0" dirty="0">
                <a:solidFill>
                  <a:schemeClr val="tx2"/>
                </a:solidFill>
                <a:latin typeface="Arial" pitchFamily="34" charset="0"/>
                <a:cs typeface="Arial" pitchFamily="34" charset="0"/>
              </a:rPr>
              <a:t> is: </a:t>
            </a:r>
            <a:r>
              <a:rPr lang="nl-NL" sz="1200" baseline="0" dirty="0" err="1">
                <a:solidFill>
                  <a:schemeClr val="tx2"/>
                </a:solidFill>
                <a:latin typeface="Arial" pitchFamily="34" charset="0"/>
                <a:cs typeface="Arial" pitchFamily="34" charset="0"/>
              </a:rPr>
              <a:t>quality</a:t>
            </a:r>
            <a:r>
              <a:rPr lang="nl-NL" sz="1200" baseline="0" dirty="0">
                <a:solidFill>
                  <a:schemeClr val="tx2"/>
                </a:solidFill>
                <a:latin typeface="Arial" pitchFamily="34" charset="0"/>
                <a:cs typeface="Arial" pitchFamily="34" charset="0"/>
              </a:rPr>
              <a:t>. The </a:t>
            </a:r>
            <a:r>
              <a:rPr lang="nl-NL" sz="1200" baseline="0" dirty="0" err="1">
                <a:solidFill>
                  <a:schemeClr val="tx2"/>
                </a:solidFill>
                <a:latin typeface="Arial" pitchFamily="34" charset="0"/>
                <a:cs typeface="Arial" pitchFamily="34" charset="0"/>
              </a:rPr>
              <a:t>increase</a:t>
            </a:r>
            <a:r>
              <a:rPr lang="nl-NL" sz="1200" baseline="0" dirty="0">
                <a:solidFill>
                  <a:schemeClr val="tx2"/>
                </a:solidFill>
                <a:latin typeface="Arial" pitchFamily="34" charset="0"/>
                <a:cs typeface="Arial" pitchFamily="34" charset="0"/>
              </a:rPr>
              <a:t> in </a:t>
            </a:r>
            <a:r>
              <a:rPr lang="nl-NL" sz="1200" baseline="0" dirty="0" err="1">
                <a:solidFill>
                  <a:schemeClr val="tx2"/>
                </a:solidFill>
                <a:latin typeface="Arial" pitchFamily="34" charset="0"/>
                <a:cs typeface="Arial" pitchFamily="34" charset="0"/>
              </a:rPr>
              <a:t>global</a:t>
            </a:r>
            <a:r>
              <a:rPr lang="nl-NL" sz="1200" baseline="0" dirty="0">
                <a:solidFill>
                  <a:schemeClr val="tx2"/>
                </a:solidFill>
                <a:latin typeface="Arial" pitchFamily="34" charset="0"/>
                <a:cs typeface="Arial" pitchFamily="34" charset="0"/>
              </a:rPr>
              <a:t> research has </a:t>
            </a:r>
            <a:r>
              <a:rPr lang="nl-NL" sz="1200" baseline="0" dirty="0" err="1">
                <a:solidFill>
                  <a:schemeClr val="tx2"/>
                </a:solidFill>
                <a:latin typeface="Arial" pitchFamily="34" charset="0"/>
                <a:cs typeface="Arial" pitchFamily="34" charset="0"/>
              </a:rPr>
              <a:t>seen</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the</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number</a:t>
            </a:r>
            <a:r>
              <a:rPr lang="nl-NL" sz="1200" baseline="0" dirty="0">
                <a:solidFill>
                  <a:schemeClr val="tx2"/>
                </a:solidFill>
                <a:latin typeface="Arial" pitchFamily="34" charset="0"/>
                <a:cs typeface="Arial" pitchFamily="34" charset="0"/>
              </a:rPr>
              <a:t> of </a:t>
            </a:r>
            <a:r>
              <a:rPr lang="nl-NL" sz="1200" baseline="0" dirty="0" err="1">
                <a:solidFill>
                  <a:schemeClr val="tx2"/>
                </a:solidFill>
                <a:latin typeface="Arial" pitchFamily="34" charset="0"/>
                <a:cs typeface="Arial" pitchFamily="34" charset="0"/>
              </a:rPr>
              <a:t>submissions</a:t>
            </a:r>
            <a:r>
              <a:rPr lang="nl-NL" sz="1200" baseline="0" dirty="0">
                <a:solidFill>
                  <a:schemeClr val="tx2"/>
                </a:solidFill>
                <a:latin typeface="Arial" pitchFamily="34" charset="0"/>
                <a:cs typeface="Arial" pitchFamily="34" charset="0"/>
              </a:rPr>
              <a:t> we </a:t>
            </a:r>
            <a:r>
              <a:rPr lang="nl-NL" sz="1200" baseline="0" dirty="0" err="1">
                <a:solidFill>
                  <a:schemeClr val="tx2"/>
                </a:solidFill>
                <a:latin typeface="Arial" pitchFamily="34" charset="0"/>
                <a:cs typeface="Arial" pitchFamily="34" charset="0"/>
              </a:rPr>
              <a:t>receive</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increase</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rapidly</a:t>
            </a:r>
            <a:r>
              <a:rPr lang="nl-NL" sz="1200" baseline="0" dirty="0">
                <a:solidFill>
                  <a:schemeClr val="tx2"/>
                </a:solidFill>
                <a:latin typeface="Arial" pitchFamily="34" charset="0"/>
                <a:cs typeface="Arial" pitchFamily="34" charset="0"/>
              </a:rPr>
              <a:t> – </a:t>
            </a:r>
            <a:r>
              <a:rPr lang="nl-NL" sz="1200" baseline="0" dirty="0" err="1">
                <a:solidFill>
                  <a:schemeClr val="tx2"/>
                </a:solidFill>
                <a:latin typeface="Arial" pitchFamily="34" charset="0"/>
                <a:cs typeface="Arial" pitchFamily="34" charset="0"/>
              </a:rPr>
              <a:t>and</a:t>
            </a:r>
            <a:r>
              <a:rPr lang="nl-NL" sz="1200" baseline="0" dirty="0">
                <a:solidFill>
                  <a:schemeClr val="tx2"/>
                </a:solidFill>
                <a:latin typeface="Arial" pitchFamily="34" charset="0"/>
                <a:cs typeface="Arial" pitchFamily="34" charset="0"/>
              </a:rPr>
              <a:t> we have had </a:t>
            </a:r>
            <a:r>
              <a:rPr lang="nl-NL" sz="1200" baseline="0" dirty="0" err="1">
                <a:solidFill>
                  <a:schemeClr val="tx2"/>
                </a:solidFill>
                <a:latin typeface="Arial" pitchFamily="34" charset="0"/>
                <a:cs typeface="Arial" pitchFamily="34" charset="0"/>
              </a:rPr>
              <a:t>to</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work</a:t>
            </a:r>
            <a:r>
              <a:rPr lang="nl-NL" sz="1200" baseline="0" dirty="0">
                <a:solidFill>
                  <a:schemeClr val="tx2"/>
                </a:solidFill>
                <a:latin typeface="Arial" pitchFamily="34" charset="0"/>
                <a:cs typeface="Arial" pitchFamily="34" charset="0"/>
              </a:rPr>
              <a:t> harder </a:t>
            </a:r>
            <a:r>
              <a:rPr lang="nl-NL" sz="1200" baseline="0" dirty="0" err="1">
                <a:solidFill>
                  <a:schemeClr val="tx2"/>
                </a:solidFill>
                <a:latin typeface="Arial" pitchFamily="34" charset="0"/>
                <a:cs typeface="Arial" pitchFamily="34" charset="0"/>
              </a:rPr>
              <a:t>to</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maintain</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quality</a:t>
            </a:r>
            <a:r>
              <a:rPr lang="nl-NL" sz="1200" baseline="0" dirty="0">
                <a:solidFill>
                  <a:schemeClr val="tx2"/>
                </a:solidFill>
                <a:latin typeface="Arial" pitchFamily="34" charset="0"/>
                <a:cs typeface="Arial" pitchFamily="34" charset="0"/>
              </a:rPr>
              <a:t>. </a:t>
            </a:r>
            <a:endParaRPr lang="nl-NL" sz="1200" dirty="0">
              <a:solidFill>
                <a:schemeClr val="tx2"/>
              </a:solidFill>
              <a:latin typeface="Arial" pitchFamily="34" charset="0"/>
              <a:cs typeface="Arial" pitchFamily="34" charset="0"/>
            </a:endParaRPr>
          </a:p>
          <a:p>
            <a:endParaRPr lang="nl-NL" dirty="0"/>
          </a:p>
          <a:p>
            <a:r>
              <a:rPr lang="nl-NL" dirty="0" err="1"/>
              <a:t>Once</a:t>
            </a:r>
            <a:r>
              <a:rPr lang="nl-NL" baseline="0" dirty="0"/>
              <a:t> a </a:t>
            </a:r>
            <a:r>
              <a:rPr lang="nl-NL" baseline="0" dirty="0" err="1"/>
              <a:t>submission</a:t>
            </a:r>
            <a:r>
              <a:rPr lang="nl-NL" baseline="0" dirty="0"/>
              <a:t> is </a:t>
            </a:r>
            <a:r>
              <a:rPr lang="nl-NL" baseline="0" dirty="0" err="1"/>
              <a:t>received</a:t>
            </a:r>
            <a:r>
              <a:rPr lang="nl-NL" baseline="0" dirty="0"/>
              <a:t> – in most cases </a:t>
            </a:r>
            <a:r>
              <a:rPr lang="nl-NL" baseline="0" dirty="0" err="1"/>
              <a:t>there</a:t>
            </a:r>
            <a:r>
              <a:rPr lang="nl-NL" baseline="0" dirty="0"/>
              <a:t> is a </a:t>
            </a:r>
            <a:r>
              <a:rPr lang="nl-NL" baseline="0" dirty="0" err="1"/>
              <a:t>need</a:t>
            </a:r>
            <a:r>
              <a:rPr lang="nl-NL" baseline="0" dirty="0"/>
              <a:t> </a:t>
            </a:r>
            <a:r>
              <a:rPr lang="nl-NL" baseline="0" dirty="0" err="1"/>
              <a:t>to</a:t>
            </a:r>
            <a:r>
              <a:rPr lang="nl-NL" baseline="0" dirty="0"/>
              <a:t> do more </a:t>
            </a:r>
            <a:r>
              <a:rPr lang="nl-NL" baseline="0" dirty="0" err="1"/>
              <a:t>work</a:t>
            </a:r>
            <a:r>
              <a:rPr lang="nl-NL" baseline="0" dirty="0"/>
              <a:t> </a:t>
            </a:r>
            <a:r>
              <a:rPr lang="nl-NL" baseline="0" dirty="0" err="1"/>
              <a:t>and</a:t>
            </a:r>
            <a:r>
              <a:rPr lang="nl-NL" baseline="0" dirty="0"/>
              <a:t> </a:t>
            </a:r>
            <a:r>
              <a:rPr lang="nl-NL" baseline="0" dirty="0" err="1"/>
              <a:t>provide</a:t>
            </a:r>
            <a:r>
              <a:rPr lang="nl-NL" baseline="0" dirty="0"/>
              <a:t> feedback </a:t>
            </a:r>
            <a:r>
              <a:rPr lang="nl-NL" baseline="0" dirty="0" err="1"/>
              <a:t>to</a:t>
            </a:r>
            <a:r>
              <a:rPr lang="nl-NL" baseline="0" dirty="0"/>
              <a:t> </a:t>
            </a:r>
            <a:r>
              <a:rPr lang="nl-NL" baseline="0" dirty="0" err="1"/>
              <a:t>the</a:t>
            </a:r>
            <a:r>
              <a:rPr lang="nl-NL" baseline="0" dirty="0"/>
              <a:t> </a:t>
            </a:r>
            <a:r>
              <a:rPr lang="nl-NL" baseline="0" dirty="0" err="1"/>
              <a:t>author</a:t>
            </a:r>
            <a:r>
              <a:rPr lang="nl-NL" baseline="0" dirty="0"/>
              <a:t> in order </a:t>
            </a:r>
            <a:r>
              <a:rPr lang="nl-NL" baseline="0" dirty="0" err="1"/>
              <a:t>to</a:t>
            </a:r>
            <a:r>
              <a:rPr lang="nl-NL" baseline="0" dirty="0"/>
              <a:t> </a:t>
            </a:r>
            <a:r>
              <a:rPr lang="nl-NL" baseline="0" dirty="0" err="1"/>
              <a:t>better</a:t>
            </a:r>
            <a:r>
              <a:rPr lang="nl-NL" baseline="0" dirty="0"/>
              <a:t> </a:t>
            </a:r>
            <a:r>
              <a:rPr lang="nl-NL" baseline="0" dirty="0" err="1"/>
              <a:t>prepare</a:t>
            </a:r>
            <a:r>
              <a:rPr lang="nl-NL" baseline="0" dirty="0"/>
              <a:t> </a:t>
            </a:r>
            <a:r>
              <a:rPr lang="nl-NL" baseline="0" dirty="0" err="1"/>
              <a:t>the</a:t>
            </a:r>
            <a:r>
              <a:rPr lang="nl-NL" baseline="0" dirty="0"/>
              <a:t> </a:t>
            </a:r>
            <a:r>
              <a:rPr lang="nl-NL" baseline="0" dirty="0" err="1"/>
              <a:t>article</a:t>
            </a:r>
            <a:r>
              <a:rPr lang="nl-NL" baseline="0" dirty="0"/>
              <a:t> </a:t>
            </a:r>
            <a:r>
              <a:rPr lang="nl-NL" baseline="0" dirty="0" err="1"/>
              <a:t>for</a:t>
            </a:r>
            <a:r>
              <a:rPr lang="nl-NL" baseline="0" dirty="0"/>
              <a:t> </a:t>
            </a:r>
            <a:r>
              <a:rPr lang="nl-NL" baseline="0" dirty="0" err="1"/>
              <a:t>publication</a:t>
            </a:r>
            <a:r>
              <a:rPr lang="nl-NL" baseline="0" dirty="0"/>
              <a:t>. </a:t>
            </a:r>
            <a:r>
              <a:rPr lang="nl-NL" baseline="0" dirty="0" err="1"/>
              <a:t>While</a:t>
            </a:r>
            <a:r>
              <a:rPr lang="nl-NL" baseline="0" dirty="0"/>
              <a:t> in </a:t>
            </a:r>
            <a:r>
              <a:rPr lang="nl-NL" baseline="0" dirty="0" err="1"/>
              <a:t>the</a:t>
            </a:r>
            <a:r>
              <a:rPr lang="nl-NL" baseline="0" dirty="0"/>
              <a:t> past we </a:t>
            </a:r>
            <a:r>
              <a:rPr lang="nl-NL" baseline="0" dirty="0" err="1"/>
              <a:t>may</a:t>
            </a:r>
            <a:r>
              <a:rPr lang="nl-NL" baseline="0" dirty="0"/>
              <a:t> have </a:t>
            </a:r>
            <a:r>
              <a:rPr lang="nl-NL" baseline="0" dirty="0" err="1"/>
              <a:t>simply</a:t>
            </a:r>
            <a:r>
              <a:rPr lang="nl-NL" baseline="0" dirty="0"/>
              <a:t> </a:t>
            </a:r>
            <a:r>
              <a:rPr lang="nl-NL" baseline="0" dirty="0" err="1"/>
              <a:t>issued</a:t>
            </a:r>
            <a:r>
              <a:rPr lang="nl-NL" baseline="0" dirty="0"/>
              <a:t> </a:t>
            </a:r>
            <a:r>
              <a:rPr lang="nl-NL" baseline="0" dirty="0" err="1"/>
              <a:t>rejections</a:t>
            </a:r>
            <a:r>
              <a:rPr lang="nl-NL" baseline="0" dirty="0"/>
              <a:t> – Elsevier is </a:t>
            </a:r>
            <a:r>
              <a:rPr lang="nl-NL" baseline="0" dirty="0" err="1"/>
              <a:t>implementing</a:t>
            </a:r>
            <a:r>
              <a:rPr lang="nl-NL" baseline="0" dirty="0"/>
              <a:t> </a:t>
            </a:r>
            <a:r>
              <a:rPr lang="nl-NL" baseline="0" dirty="0" err="1"/>
              <a:t>smarter</a:t>
            </a:r>
            <a:r>
              <a:rPr lang="nl-NL" baseline="0" dirty="0"/>
              <a:t> systems </a:t>
            </a:r>
            <a:r>
              <a:rPr lang="nl-NL" baseline="0" dirty="0" err="1"/>
              <a:t>that</a:t>
            </a:r>
            <a:r>
              <a:rPr lang="nl-NL" baseline="0" dirty="0"/>
              <a:t> help </a:t>
            </a:r>
            <a:r>
              <a:rPr lang="nl-NL" baseline="0" dirty="0" err="1"/>
              <a:t>submissions</a:t>
            </a:r>
            <a:r>
              <a:rPr lang="nl-NL" baseline="0" dirty="0"/>
              <a:t> </a:t>
            </a:r>
            <a:r>
              <a:rPr lang="nl-NL" baseline="0" dirty="0" err="1"/>
              <a:t>that</a:t>
            </a:r>
            <a:r>
              <a:rPr lang="nl-NL" baseline="0" dirty="0"/>
              <a:t> </a:t>
            </a:r>
            <a:r>
              <a:rPr lang="nl-NL" baseline="0" dirty="0" err="1"/>
              <a:t>don’t</a:t>
            </a:r>
            <a:r>
              <a:rPr lang="nl-NL" baseline="0" dirty="0"/>
              <a:t> fit a </a:t>
            </a:r>
            <a:r>
              <a:rPr lang="nl-NL" baseline="0" dirty="0" err="1"/>
              <a:t>particular</a:t>
            </a:r>
            <a:r>
              <a:rPr lang="nl-NL" baseline="0" dirty="0"/>
              <a:t> </a:t>
            </a:r>
            <a:r>
              <a:rPr lang="nl-NL" baseline="0" dirty="0" err="1"/>
              <a:t>journal</a:t>
            </a:r>
            <a:r>
              <a:rPr lang="nl-NL" baseline="0" dirty="0"/>
              <a:t> at </a:t>
            </a:r>
            <a:r>
              <a:rPr lang="nl-NL" baseline="0" dirty="0" err="1"/>
              <a:t>that</a:t>
            </a:r>
            <a:r>
              <a:rPr lang="nl-NL" baseline="0" dirty="0"/>
              <a:t> time </a:t>
            </a:r>
            <a:r>
              <a:rPr lang="nl-NL" baseline="0" dirty="0" err="1"/>
              <a:t>be</a:t>
            </a:r>
            <a:r>
              <a:rPr lang="nl-NL" baseline="0" dirty="0"/>
              <a:t> </a:t>
            </a:r>
            <a:r>
              <a:rPr lang="nl-NL" baseline="0" dirty="0" err="1"/>
              <a:t>cascaded</a:t>
            </a:r>
            <a:r>
              <a:rPr lang="nl-NL" baseline="0" dirty="0"/>
              <a:t> </a:t>
            </a:r>
            <a:r>
              <a:rPr lang="nl-NL" baseline="0" dirty="0" err="1"/>
              <a:t>to</a:t>
            </a:r>
            <a:r>
              <a:rPr lang="nl-NL" baseline="0" dirty="0"/>
              <a:t> a more relevant outlet </a:t>
            </a:r>
            <a:r>
              <a:rPr lang="nl-NL" baseline="0" dirty="0" err="1"/>
              <a:t>and</a:t>
            </a:r>
            <a:r>
              <a:rPr lang="nl-NL" baseline="0" dirty="0"/>
              <a:t> </a:t>
            </a:r>
            <a:r>
              <a:rPr lang="nl-NL" baseline="0" dirty="0" err="1"/>
              <a:t>reviewed</a:t>
            </a:r>
            <a:r>
              <a:rPr lang="nl-NL" baseline="0" dirty="0"/>
              <a:t> </a:t>
            </a:r>
            <a:r>
              <a:rPr lang="nl-NL" baseline="0" dirty="0" err="1"/>
              <a:t>there</a:t>
            </a:r>
            <a:r>
              <a:rPr lang="nl-NL" baseline="0" dirty="0"/>
              <a:t>. </a:t>
            </a:r>
          </a:p>
          <a:p>
            <a:endParaRPr lang="nl-NL" baseline="0" dirty="0"/>
          </a:p>
          <a:p>
            <a:r>
              <a:rPr lang="nl-NL" baseline="0" dirty="0"/>
              <a:t>We do </a:t>
            </a:r>
            <a:r>
              <a:rPr lang="nl-NL" baseline="0" dirty="0" err="1"/>
              <a:t>this</a:t>
            </a:r>
            <a:r>
              <a:rPr lang="nl-NL" baseline="0" dirty="0"/>
              <a:t> </a:t>
            </a:r>
            <a:r>
              <a:rPr lang="nl-NL" baseline="0" dirty="0" err="1"/>
              <a:t>work</a:t>
            </a:r>
            <a:r>
              <a:rPr lang="nl-NL" baseline="0" dirty="0"/>
              <a:t> </a:t>
            </a:r>
            <a:r>
              <a:rPr lang="nl-NL" baseline="0" dirty="0" err="1"/>
              <a:t>to</a:t>
            </a:r>
            <a:r>
              <a:rPr lang="nl-NL" baseline="0" dirty="0"/>
              <a:t> </a:t>
            </a:r>
            <a:r>
              <a:rPr lang="nl-NL" baseline="0" dirty="0" err="1"/>
              <a:t>ensure</a:t>
            </a:r>
            <a:r>
              <a:rPr lang="nl-NL" baseline="0" dirty="0"/>
              <a:t> </a:t>
            </a:r>
            <a:r>
              <a:rPr lang="nl-NL" baseline="0" dirty="0" err="1"/>
              <a:t>that</a:t>
            </a:r>
            <a:r>
              <a:rPr lang="nl-NL" baseline="0" dirty="0"/>
              <a:t> we produce a high </a:t>
            </a:r>
            <a:r>
              <a:rPr lang="nl-NL" baseline="0" dirty="0" err="1"/>
              <a:t>quality</a:t>
            </a:r>
            <a:r>
              <a:rPr lang="nl-NL" baseline="0" dirty="0"/>
              <a:t> product </a:t>
            </a:r>
            <a:r>
              <a:rPr lang="nl-NL" baseline="0" dirty="0" err="1"/>
              <a:t>for</a:t>
            </a:r>
            <a:r>
              <a:rPr lang="nl-NL" baseline="0" dirty="0"/>
              <a:t> </a:t>
            </a:r>
            <a:r>
              <a:rPr lang="nl-NL" baseline="0" dirty="0" err="1"/>
              <a:t>our</a:t>
            </a:r>
            <a:r>
              <a:rPr lang="nl-NL" baseline="0" dirty="0"/>
              <a:t> </a:t>
            </a:r>
            <a:r>
              <a:rPr lang="nl-NL" baseline="0" dirty="0" err="1"/>
              <a:t>customers</a:t>
            </a:r>
            <a:r>
              <a:rPr lang="nl-NL" baseline="0" dirty="0"/>
              <a:t>, </a:t>
            </a:r>
            <a:r>
              <a:rPr lang="nl-NL" baseline="0" dirty="0" err="1"/>
              <a:t>and</a:t>
            </a:r>
            <a:r>
              <a:rPr lang="nl-NL" baseline="0" dirty="0"/>
              <a:t> </a:t>
            </a:r>
            <a:r>
              <a:rPr lang="nl-NL" baseline="0" dirty="0" err="1"/>
              <a:t>that</a:t>
            </a:r>
            <a:r>
              <a:rPr lang="nl-NL" baseline="0" dirty="0"/>
              <a:t> we </a:t>
            </a:r>
            <a:r>
              <a:rPr lang="nl-NL" baseline="0" dirty="0" err="1"/>
              <a:t>provide</a:t>
            </a:r>
            <a:r>
              <a:rPr lang="nl-NL" baseline="0" dirty="0"/>
              <a:t> a </a:t>
            </a:r>
            <a:r>
              <a:rPr lang="nl-NL" baseline="0" dirty="0" err="1"/>
              <a:t>valuable</a:t>
            </a:r>
            <a:r>
              <a:rPr lang="nl-NL" baseline="0" dirty="0"/>
              <a:t> service </a:t>
            </a:r>
            <a:r>
              <a:rPr lang="nl-NL" baseline="0" dirty="0" err="1"/>
              <a:t>to</a:t>
            </a:r>
            <a:r>
              <a:rPr lang="nl-NL" baseline="0" dirty="0"/>
              <a:t> </a:t>
            </a:r>
            <a:r>
              <a:rPr lang="nl-NL" baseline="0" dirty="0" err="1"/>
              <a:t>researchers</a:t>
            </a:r>
            <a:r>
              <a:rPr lang="nl-NL" baseline="0" dirty="0"/>
              <a:t>.</a:t>
            </a:r>
          </a:p>
          <a:p>
            <a:endParaRPr lang="nl-NL" baseline="0" dirty="0"/>
          </a:p>
          <a:p>
            <a:r>
              <a:rPr lang="nl-NL" baseline="0" dirty="0"/>
              <a:t>Orange #FF8200</a:t>
            </a:r>
          </a:p>
          <a:p>
            <a:r>
              <a:rPr lang="nl-NL" baseline="0" dirty="0"/>
              <a:t>Light </a:t>
            </a:r>
            <a:r>
              <a:rPr lang="nl-NL" baseline="0" dirty="0" err="1"/>
              <a:t>Grey</a:t>
            </a:r>
            <a:r>
              <a:rPr lang="nl-NL" baseline="0" dirty="0"/>
              <a:t> #DCDDDF</a:t>
            </a:r>
          </a:p>
          <a:p>
            <a:r>
              <a:rPr lang="nl-NL" baseline="0" dirty="0" err="1"/>
              <a:t>Grey</a:t>
            </a:r>
            <a:r>
              <a:rPr lang="nl-NL" baseline="0" dirty="0"/>
              <a:t> </a:t>
            </a:r>
            <a:r>
              <a:rPr lang="nl-NL" baseline="0" dirty="0" err="1"/>
              <a:t>for</a:t>
            </a:r>
            <a:r>
              <a:rPr lang="nl-NL" baseline="0" dirty="0"/>
              <a:t> “</a:t>
            </a:r>
            <a:r>
              <a:rPr lang="nl-NL" baseline="0" dirty="0" err="1"/>
              <a:t>Articles</a:t>
            </a:r>
            <a:r>
              <a:rPr lang="nl-NL" baseline="0" dirty="0"/>
              <a:t> </a:t>
            </a:r>
            <a:r>
              <a:rPr lang="nl-NL" baseline="0" dirty="0" err="1"/>
              <a:t>Submited</a:t>
            </a:r>
            <a:r>
              <a:rPr lang="nl-NL" baseline="0" dirty="0"/>
              <a:t>” </a:t>
            </a:r>
            <a:r>
              <a:rPr lang="nl-NL" baseline="0" dirty="0" err="1"/>
              <a:t>Numbers</a:t>
            </a:r>
            <a:r>
              <a:rPr lang="nl-NL" baseline="0" dirty="0"/>
              <a:t> #96999E</a:t>
            </a:r>
          </a:p>
          <a:p>
            <a:r>
              <a:rPr lang="nl-NL" baseline="0" dirty="0" err="1"/>
              <a:t>Grey</a:t>
            </a:r>
            <a:r>
              <a:rPr lang="nl-NL" baseline="0" dirty="0"/>
              <a:t> in </a:t>
            </a:r>
            <a:r>
              <a:rPr lang="nl-NL" baseline="0" dirty="0" err="1"/>
              <a:t>Axis</a:t>
            </a:r>
            <a:r>
              <a:rPr lang="nl-NL" baseline="0" dirty="0"/>
              <a:t> #8D9196</a:t>
            </a:r>
          </a:p>
          <a:p>
            <a:r>
              <a:rPr lang="nl-NL" baseline="0" dirty="0"/>
              <a:t>Dark </a:t>
            </a:r>
            <a:r>
              <a:rPr lang="nl-NL" baseline="0" dirty="0" err="1"/>
              <a:t>Grey</a:t>
            </a:r>
            <a:r>
              <a:rPr lang="nl-NL" baseline="0" dirty="0"/>
              <a:t> in Chart #53565A</a:t>
            </a:r>
          </a:p>
          <a:p>
            <a:endParaRPr lang="nl-NL" dirty="0"/>
          </a:p>
          <a:p>
            <a:endParaRPr lang="en-US" dirty="0"/>
          </a:p>
        </p:txBody>
      </p:sp>
      <p:sp>
        <p:nvSpPr>
          <p:cNvPr id="4" name="Slide Number Placeholder 3"/>
          <p:cNvSpPr>
            <a:spLocks noGrp="1"/>
          </p:cNvSpPr>
          <p:nvPr>
            <p:ph type="sldNum" sz="quarter" idx="10"/>
          </p:nvPr>
        </p:nvSpPr>
        <p:spPr/>
        <p:txBody>
          <a:bodyPr/>
          <a:lstStyle/>
          <a:p>
            <a:fld id="{0B5F498A-6B26-4993-86E8-6BEF4E6B8A9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56928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what your Desktop Library looks like.</a:t>
            </a:r>
            <a:r>
              <a:rPr lang="en-US" baseline="0" dirty="0" smtClean="0"/>
              <a:t> The desktop is divided into three panes. They follow a workflow hierarchy from left-to-right. Any activity in the left pane affects the display of content in the center pane. Furthermore, any activity in the center pane is reflected in the right-hand pane, the document details pane.</a:t>
            </a:r>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31</a:t>
            </a:fld>
            <a:endParaRPr lang="en-US"/>
          </a:p>
        </p:txBody>
      </p:sp>
    </p:spTree>
    <p:extLst>
      <p:ext uri="{BB962C8B-B14F-4D97-AF65-F5344CB8AC3E}">
        <p14:creationId xmlns:p14="http://schemas.microsoft.com/office/powerpoint/2010/main" val="4072917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can also select a file or folder to add from your computer, or you can watch a folder. That means that any time you add a new document into that folder on your computer, Mendeley will import the document into your library automatically. If you like, you could add references manually instead. If you’re already using another reference manager, such as EndNote, </a:t>
            </a:r>
            <a:r>
              <a:rPr lang="en-US" dirty="0" err="1" smtClean="0"/>
              <a:t>RefWorks</a:t>
            </a:r>
            <a:r>
              <a:rPr lang="en-US" dirty="0" smtClean="0"/>
              <a:t> or </a:t>
            </a:r>
            <a:r>
              <a:rPr lang="en-US" dirty="0" err="1" smtClean="0"/>
              <a:t>Zotero</a:t>
            </a:r>
            <a:r>
              <a:rPr lang="en-US" dirty="0" smtClean="0"/>
              <a:t>, you can import your references directly into Mendeley. There are a few more ways to add documents to your library. You can use </a:t>
            </a:r>
            <a:r>
              <a:rPr lang="en-US" dirty="0" err="1" smtClean="0"/>
              <a:t>Mendeley’s</a:t>
            </a:r>
            <a:r>
              <a:rPr lang="en-US" dirty="0" smtClean="0"/>
              <a:t> Web Importer to add articles you’ve found online, for example on Google Scholar, or you can add articles by searching </a:t>
            </a:r>
            <a:r>
              <a:rPr lang="en-US" dirty="0" err="1" smtClean="0"/>
              <a:t>Mendeley’s</a:t>
            </a:r>
            <a:r>
              <a:rPr lang="en-US" dirty="0" smtClean="0"/>
              <a:t> crowd-sourced Research Catalog, which includes millions of papers. Let’s talk about that some more later.</a:t>
            </a:r>
          </a:p>
        </p:txBody>
      </p:sp>
      <p:sp>
        <p:nvSpPr>
          <p:cNvPr id="4" name="Slide Number Placeholder 3"/>
          <p:cNvSpPr>
            <a:spLocks noGrp="1"/>
          </p:cNvSpPr>
          <p:nvPr>
            <p:ph type="sldNum" sz="quarter" idx="10"/>
          </p:nvPr>
        </p:nvSpPr>
        <p:spPr/>
        <p:txBody>
          <a:bodyPr/>
          <a:lstStyle/>
          <a:p>
            <a:fld id="{D0F54C79-F60E-1D4E-B07D-21C57E959240}" type="slidenum">
              <a:rPr lang="en-US" smtClean="0"/>
              <a:t>32</a:t>
            </a:fld>
            <a:endParaRPr lang="en-US"/>
          </a:p>
        </p:txBody>
      </p:sp>
    </p:spTree>
    <p:extLst>
      <p:ext uri="{BB962C8B-B14F-4D97-AF65-F5344CB8AC3E}">
        <p14:creationId xmlns:p14="http://schemas.microsoft.com/office/powerpoint/2010/main" val="2993208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Any time you come across an interesting article online, or when you do a search on Google Scholar or one of our many  partner sites, you can save this article to your library by clicking ‘Save to Mendeley’. A window will then pop up, like the one you see on the right. Select any articles you’d like to import, and then click the green button to save them. Done! Mendeley will also save the PDF, it available.</a:t>
            </a:r>
            <a:endParaRPr lang="en-GB" dirty="0" smtClean="0"/>
          </a:p>
          <a:p>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33</a:t>
            </a:fld>
            <a:endParaRPr lang="en-US"/>
          </a:p>
        </p:txBody>
      </p:sp>
    </p:spTree>
    <p:extLst>
      <p:ext uri="{BB962C8B-B14F-4D97-AF65-F5344CB8AC3E}">
        <p14:creationId xmlns:p14="http://schemas.microsoft.com/office/powerpoint/2010/main" val="1287688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We’re back to your Library View now. In Mendeley desktop, you create category folders to organize your articles by topic, author, or anything else you choose to name your folder. You can mark documents as read or unread by clicking the little green button next to the article. You can also star your favorite papers. You can attach different types of documents to a reference. If you see a little </a:t>
            </a:r>
            <a:r>
              <a:rPr lang="en-US" dirty="0" err="1" smtClean="0"/>
              <a:t>pdf</a:t>
            </a:r>
            <a:r>
              <a:rPr lang="en-US" dirty="0" smtClean="0"/>
              <a:t> icon next to the title, that means the full document is available for you to view in Mendeley. I’ll show you how to do that in a minute.</a:t>
            </a:r>
            <a:endParaRPr lang="en-GB" dirty="0" smtClean="0"/>
          </a:p>
          <a:p>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34</a:t>
            </a:fld>
            <a:endParaRPr lang="en-US"/>
          </a:p>
        </p:txBody>
      </p:sp>
    </p:spTree>
    <p:extLst>
      <p:ext uri="{BB962C8B-B14F-4D97-AF65-F5344CB8AC3E}">
        <p14:creationId xmlns:p14="http://schemas.microsoft.com/office/powerpoint/2010/main" val="3125350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Once you have a lot of documents in your library, you may want to try </a:t>
            </a:r>
            <a:r>
              <a:rPr lang="en-US" dirty="0" err="1" smtClean="0"/>
              <a:t>Mendeley’s</a:t>
            </a:r>
            <a:r>
              <a:rPr lang="en-US" dirty="0" smtClean="0"/>
              <a:t> search function, which you can see here at the top right. Type in words from the title, the author’s name, or other keywords, and Mendeley will show you all the documents that match your search. You can filter your results by Author, Title, Publication Name, Year, or Notes. On the left side, you can see a list of author names. You can change this to list keywords, tags, or publication titles. This feature is helpful if you want to see every article by a single author, or everything published</a:t>
            </a:r>
            <a:r>
              <a:rPr lang="en-US" baseline="0" dirty="0" smtClean="0"/>
              <a:t> in</a:t>
            </a:r>
            <a:r>
              <a:rPr lang="en-US" dirty="0" smtClean="0"/>
              <a:t> one journal.</a:t>
            </a:r>
            <a:endParaRPr lang="en-GB" dirty="0" smtClean="0"/>
          </a:p>
          <a:p>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35</a:t>
            </a:fld>
            <a:endParaRPr lang="en-US"/>
          </a:p>
        </p:txBody>
      </p:sp>
    </p:spTree>
    <p:extLst>
      <p:ext uri="{BB962C8B-B14F-4D97-AF65-F5344CB8AC3E}">
        <p14:creationId xmlns:p14="http://schemas.microsoft.com/office/powerpoint/2010/main" val="707182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Details Pane you can add tags to an article. Tags allow you to search for an article by subject, even if those articles are in different folders. For example, you might have a folder marked ‘Biology’ and a folder marked ‘Physics’. If you have an article on Open Access in biology in one, and an article on Open Access in physics in the other, you can make a tag called ‘Open Access’ to group them together. Now if you filter your library by tag, in the bottom left corner, as you can see in the second image, Mendeley will show you a list of all articles tagged ‘Open Access’.</a:t>
            </a:r>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36</a:t>
            </a:fld>
            <a:endParaRPr lang="en-US"/>
          </a:p>
        </p:txBody>
      </p:sp>
    </p:spTree>
    <p:extLst>
      <p:ext uri="{BB962C8B-B14F-4D97-AF65-F5344CB8AC3E}">
        <p14:creationId xmlns:p14="http://schemas.microsoft.com/office/powerpoint/2010/main" val="2722452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Avenir" charset="0"/>
                <a:ea typeface="ＭＳ Ｐゴシック" charset="0"/>
                <a:cs typeface="Avenir" charset="0"/>
                <a:sym typeface="Avenir" charset="0"/>
              </a:rPr>
              <a:t>This is what your PDF viewer looks like. As you can see in the top bar, you can have multiple files open at one time in Mendeley, so you can work on several articles at once. Mendeley remembers where you were on the page, so you don’t waste any time searching for what you read last.</a:t>
            </a:r>
            <a:endParaRPr lang="en-GB" sz="1200" kern="1200" dirty="0">
              <a:solidFill>
                <a:srgbClr val="000000"/>
              </a:solidFill>
              <a:effectLst/>
              <a:latin typeface="Avenir" charset="0"/>
              <a:ea typeface="ＭＳ Ｐゴシック" charset="0"/>
              <a:cs typeface="Avenir" charset="0"/>
              <a:sym typeface="Avenir" charset="0"/>
            </a:endParaRPr>
          </a:p>
        </p:txBody>
      </p:sp>
      <p:sp>
        <p:nvSpPr>
          <p:cNvPr id="4" name="Slide Number Placeholder 3"/>
          <p:cNvSpPr>
            <a:spLocks noGrp="1"/>
          </p:cNvSpPr>
          <p:nvPr>
            <p:ph type="sldNum" sz="quarter" idx="10"/>
          </p:nvPr>
        </p:nvSpPr>
        <p:spPr/>
        <p:txBody>
          <a:bodyPr/>
          <a:lstStyle/>
          <a:p>
            <a:fld id="{D0F54C79-F60E-1D4E-B07D-21C57E959240}" type="slidenum">
              <a:rPr lang="en-US" smtClean="0"/>
              <a:t>37</a:t>
            </a:fld>
            <a:endParaRPr lang="en-US"/>
          </a:p>
        </p:txBody>
      </p:sp>
    </p:spTree>
    <p:extLst>
      <p:ext uri="{BB962C8B-B14F-4D97-AF65-F5344CB8AC3E}">
        <p14:creationId xmlns:p14="http://schemas.microsoft.com/office/powerpoint/2010/main" val="3979597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Once you’ve found the article you were looking for, you can open and read it in </a:t>
            </a:r>
            <a:r>
              <a:rPr lang="en-US" dirty="0" err="1" smtClean="0"/>
              <a:t>Mendeley’s</a:t>
            </a:r>
            <a:r>
              <a:rPr lang="en-US" dirty="0" smtClean="0"/>
              <a:t> PDF viewer. Here, you can search through the article by keyword. Mendeley will highlight every instance of your keyword in the entire document. </a:t>
            </a:r>
            <a:endParaRPr lang="en-GB" dirty="0" smtClean="0"/>
          </a:p>
          <a:p>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38</a:t>
            </a:fld>
            <a:endParaRPr lang="en-US"/>
          </a:p>
        </p:txBody>
      </p:sp>
    </p:spTree>
    <p:extLst>
      <p:ext uri="{BB962C8B-B14F-4D97-AF65-F5344CB8AC3E}">
        <p14:creationId xmlns:p14="http://schemas.microsoft.com/office/powerpoint/2010/main" val="2074530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Mendeley PDF viewer lets you highlight your text, or annotate the article by adding sticky notes. You can also add article-wide notes in the right hand column. </a:t>
            </a:r>
            <a:endParaRPr lang="en-GB" dirty="0" smtClean="0"/>
          </a:p>
          <a:p>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39</a:t>
            </a:fld>
            <a:endParaRPr lang="en-US"/>
          </a:p>
        </p:txBody>
      </p:sp>
    </p:spTree>
    <p:extLst>
      <p:ext uri="{BB962C8B-B14F-4D97-AF65-F5344CB8AC3E}">
        <p14:creationId xmlns:p14="http://schemas.microsoft.com/office/powerpoint/2010/main" val="2258072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Avenir" charset="0"/>
                <a:ea typeface="ＭＳ Ｐゴシック" charset="0"/>
                <a:cs typeface="Avenir" charset="0"/>
                <a:sym typeface="Avenir" charset="0"/>
              </a:rPr>
              <a:t>We like to make life easier for you, so installing the Citation Plug-in takes only a single step. From Mendeley Desktop, click ‘Install MS Word Plugin’ and Mendeley will do the rest. This works not only for MS Word, but also for </a:t>
            </a:r>
            <a:r>
              <a:rPr lang="en-US" sz="1200" kern="1200" dirty="0" err="1" smtClean="0">
                <a:solidFill>
                  <a:srgbClr val="000000"/>
                </a:solidFill>
                <a:effectLst/>
                <a:latin typeface="Avenir" charset="0"/>
                <a:ea typeface="ＭＳ Ｐゴシック" charset="0"/>
                <a:cs typeface="Avenir" charset="0"/>
                <a:sym typeface="Avenir" charset="0"/>
              </a:rPr>
              <a:t>LibreOffice</a:t>
            </a:r>
            <a:r>
              <a:rPr lang="en-US" sz="1200" kern="1200" dirty="0" smtClean="0">
                <a:solidFill>
                  <a:srgbClr val="000000"/>
                </a:solidFill>
                <a:effectLst/>
                <a:latin typeface="Avenir" charset="0"/>
                <a:ea typeface="ＭＳ Ｐゴシック" charset="0"/>
                <a:cs typeface="Avenir" charset="0"/>
                <a:sym typeface="Avenir" charset="0"/>
              </a:rPr>
              <a:t>. Now open your word processor to see the plugin.</a:t>
            </a:r>
            <a:endParaRPr lang="en-GB" sz="1200" kern="1200" dirty="0" smtClean="0">
              <a:solidFill>
                <a:srgbClr val="000000"/>
              </a:solidFill>
              <a:effectLst/>
              <a:latin typeface="Avenir" charset="0"/>
              <a:ea typeface="ＭＳ Ｐゴシック" charset="0"/>
              <a:cs typeface="Avenir" charset="0"/>
              <a:sym typeface="Avenir" charset="0"/>
            </a:endParaRPr>
          </a:p>
          <a:p>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40</a:t>
            </a:fld>
            <a:endParaRPr lang="en-US"/>
          </a:p>
        </p:txBody>
      </p:sp>
    </p:spTree>
    <p:extLst>
      <p:ext uri="{BB962C8B-B14F-4D97-AF65-F5344CB8AC3E}">
        <p14:creationId xmlns:p14="http://schemas.microsoft.com/office/powerpoint/2010/main" val="2584133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http://nonsolus/researchacademicrelations/scientometrics/journalimpact/impactfactor/</a:t>
            </a:r>
            <a:r>
              <a:rPr lang="en-US" sz="1200" kern="1200" dirty="0" smtClean="0">
                <a:solidFill>
                  <a:schemeClr val="tx1"/>
                </a:solidFill>
                <a:effectLst/>
                <a:latin typeface="+mn-lt"/>
                <a:ea typeface="+mn-ea"/>
                <a:cs typeface="+mn-cs"/>
              </a:rPr>
              <a:t> </a:t>
            </a:r>
            <a:endParaRPr lang="en-US" b="1" baseline="0" dirty="0" smtClean="0">
              <a:solidFill>
                <a:srgbClr val="FF0000"/>
              </a:solidFill>
            </a:endParaRPr>
          </a:p>
        </p:txBody>
      </p:sp>
      <p:sp>
        <p:nvSpPr>
          <p:cNvPr id="4" name="Slide Number Placeholder 3"/>
          <p:cNvSpPr>
            <a:spLocks noGrp="1"/>
          </p:cNvSpPr>
          <p:nvPr>
            <p:ph type="sldNum" sz="quarter" idx="10"/>
          </p:nvPr>
        </p:nvSpPr>
        <p:spPr/>
        <p:txBody>
          <a:bodyPr/>
          <a:lstStyle/>
          <a:p>
            <a:fld id="{F981F8ED-CEC2-4A76-85B5-D62B57BD95D5}" type="slidenum">
              <a:rPr lang="en-US" smtClean="0"/>
              <a:pPr/>
              <a:t>5</a:t>
            </a:fld>
            <a:endParaRPr lang="en-US"/>
          </a:p>
        </p:txBody>
      </p:sp>
    </p:spTree>
    <p:extLst>
      <p:ext uri="{BB962C8B-B14F-4D97-AF65-F5344CB8AC3E}">
        <p14:creationId xmlns:p14="http://schemas.microsoft.com/office/powerpoint/2010/main" val="156239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http://nonsolus/researchacademicrelations/scientometrics/journalimpact/citescore/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BA3215-12F3-4705-BC1C-BA4F0BBF337B}" type="slidenum">
              <a:rPr lang="en-US" smtClean="0"/>
              <a:pPr/>
              <a:t>6</a:t>
            </a:fld>
            <a:endParaRPr lang="en-US" dirty="0"/>
          </a:p>
        </p:txBody>
      </p:sp>
    </p:spTree>
    <p:extLst>
      <p:ext uri="{BB962C8B-B14F-4D97-AF65-F5344CB8AC3E}">
        <p14:creationId xmlns:p14="http://schemas.microsoft.com/office/powerpoint/2010/main" val="1873520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cs typeface="Arial" charset="0"/>
            </a:endParaRPr>
          </a:p>
        </p:txBody>
      </p:sp>
    </p:spTree>
    <p:extLst>
      <p:ext uri="{BB962C8B-B14F-4D97-AF65-F5344CB8AC3E}">
        <p14:creationId xmlns:p14="http://schemas.microsoft.com/office/powerpoint/2010/main" val="268275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kumimoji="0" lang="ru-RU" altLang="en-US" dirty="0" smtClean="0">
                <a:cs typeface="Arial" charset="0"/>
              </a:rPr>
              <a:t>Вся</a:t>
            </a:r>
            <a:r>
              <a:rPr kumimoji="0" lang="ru-RU" altLang="en-US" baseline="0" dirty="0" smtClean="0">
                <a:cs typeface="Arial" charset="0"/>
              </a:rPr>
              <a:t> реферетивная информация о журналах и книгах </a:t>
            </a:r>
            <a:r>
              <a:rPr kumimoji="0" lang="en-GB" altLang="en-US" baseline="0" dirty="0" smtClean="0">
                <a:cs typeface="Arial" charset="0"/>
              </a:rPr>
              <a:t>Elsevier </a:t>
            </a:r>
            <a:r>
              <a:rPr kumimoji="0" lang="ru-RU" altLang="en-US" baseline="0" dirty="0" smtClean="0">
                <a:cs typeface="Arial" charset="0"/>
              </a:rPr>
              <a:t>находится в открытом доступе на сайте </a:t>
            </a:r>
            <a:r>
              <a:rPr kumimoji="0" lang="en-GB" altLang="en-US" baseline="0" dirty="0" smtClean="0">
                <a:cs typeface="Arial" charset="0"/>
              </a:rPr>
              <a:t>www.sciencedirect.com</a:t>
            </a:r>
            <a:r>
              <a:rPr kumimoji="0" lang="ru-RU" altLang="en-US" baseline="0" dirty="0" smtClean="0">
                <a:cs typeface="Arial" charset="0"/>
              </a:rPr>
              <a:t>.</a:t>
            </a:r>
          </a:p>
          <a:p>
            <a:pPr eaLnBrk="1" hangingPunct="1"/>
            <a:r>
              <a:rPr kumimoji="0" lang="ru-RU" altLang="en-US" baseline="0" dirty="0" smtClean="0">
                <a:cs typeface="Arial" charset="0"/>
              </a:rPr>
              <a:t>Совсем недавно база данных обновила свой дизайн, став визуально проще и чище, сфокусировав на основном – поиске научной информации.</a:t>
            </a:r>
          </a:p>
          <a:p>
            <a:pPr eaLnBrk="1" hangingPunct="1"/>
            <a:r>
              <a:rPr kumimoji="0" lang="ru-RU" altLang="en-US" baseline="0" dirty="0" smtClean="0">
                <a:cs typeface="Arial" charset="0"/>
              </a:rPr>
              <a:t>Современный интерфейс позволяет использовать </a:t>
            </a:r>
            <a:r>
              <a:rPr kumimoji="0" lang="en-GB" altLang="en-US" baseline="0" dirty="0" smtClean="0">
                <a:cs typeface="Arial" charset="0"/>
              </a:rPr>
              <a:t>ScienceDirect </a:t>
            </a:r>
            <a:r>
              <a:rPr kumimoji="0" lang="ru-RU" altLang="en-US" baseline="0" dirty="0" smtClean="0">
                <a:cs typeface="Arial" charset="0"/>
              </a:rPr>
              <a:t>не только на экране компьютера, но и на экране смартфона и планшета.</a:t>
            </a:r>
            <a:endParaRPr kumimoji="0" lang="ru-RU" altLang="en-US" dirty="0" smtClean="0">
              <a:cs typeface="Arial" charset="0"/>
            </a:endParaRPr>
          </a:p>
        </p:txBody>
      </p:sp>
    </p:spTree>
    <p:extLst>
      <p:ext uri="{BB962C8B-B14F-4D97-AF65-F5344CB8AC3E}">
        <p14:creationId xmlns:p14="http://schemas.microsoft.com/office/powerpoint/2010/main" val="3804517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Широкие возможности фильтрации результатов позволяют сформировать максимально подходящий</a:t>
            </a:r>
            <a:r>
              <a:rPr lang="ru-RU" baseline="0" dirty="0" smtClean="0"/>
              <a:t> список результатов поиска. Полученный запрос можно сохранить и получать уведомления при появлении новых, удовлетворяющих ему результов.</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9</a:t>
            </a:fld>
            <a:endParaRPr lang="en-US"/>
          </a:p>
        </p:txBody>
      </p:sp>
    </p:spTree>
    <p:extLst>
      <p:ext uri="{BB962C8B-B14F-4D97-AF65-F5344CB8AC3E}">
        <p14:creationId xmlns:p14="http://schemas.microsoft.com/office/powerpoint/2010/main" val="650353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Статьи</a:t>
            </a:r>
            <a:r>
              <a:rPr lang="ru-RU" baseline="0" dirty="0" smtClean="0"/>
              <a:t> на </a:t>
            </a:r>
            <a:r>
              <a:rPr lang="en-GB" baseline="0" dirty="0" smtClean="0"/>
              <a:t>ScienceDirect </a:t>
            </a:r>
            <a:r>
              <a:rPr lang="ru-RU" baseline="0" dirty="0" smtClean="0"/>
              <a:t>публикуются в формате </a:t>
            </a:r>
            <a:r>
              <a:rPr lang="en-GB" baseline="0" dirty="0" smtClean="0"/>
              <a:t>Articles in Press – </a:t>
            </a:r>
            <a:r>
              <a:rPr lang="ru-RU" baseline="0" dirty="0" smtClean="0"/>
              <a:t>то есть они становятся доступны читателям, как только редакция журнала принимает положительное по статье. Это случается на несколько месяцев раньге, чем выйдет соответствующий номер журнал</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10</a:t>
            </a:fld>
            <a:endParaRPr lang="en-US"/>
          </a:p>
        </p:txBody>
      </p:sp>
    </p:spTree>
    <p:extLst>
      <p:ext uri="{BB962C8B-B14F-4D97-AF65-F5344CB8AC3E}">
        <p14:creationId xmlns:p14="http://schemas.microsoft.com/office/powerpoint/2010/main" val="422315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cs typeface="Arial" pitchFamily="34" charset="0"/>
              </a:rPr>
              <a:t>Широкие возможности фильтрации результатов позволяют сформировать максимально подходящий список результатов поиска. Полученный запрос можно сохранить и получать уведомления при появлении новых, удовлетворяющих ему результов.</a:t>
            </a:r>
            <a:endParaRPr lang="en-US" altLang="en-US" smtClean="0">
              <a:cs typeface="Arial" pitchFamily="34" charset="0"/>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1E84620D-D608-405A-A2CD-B65D9DEB8398}" type="slidenum">
              <a:rPr lang="en-US" altLang="en-US" b="0" smtClean="0"/>
              <a:pPr eaLnBrk="1" hangingPunct="1"/>
              <a:t>11</a:t>
            </a:fld>
            <a:endParaRPr lang="en-US" altLang="en-US" b="0" smtClean="0"/>
          </a:p>
        </p:txBody>
      </p:sp>
    </p:spTree>
    <p:extLst>
      <p:ext uri="{BB962C8B-B14F-4D97-AF65-F5344CB8AC3E}">
        <p14:creationId xmlns:p14="http://schemas.microsoft.com/office/powerpoint/2010/main" val="1996047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407431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7501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6200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ie only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703507"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276227080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nchorCtr="0"/>
          <a:lstStyle>
            <a:lvl1pPr>
              <a:defRPr b="1" cap="all" baseline="0">
                <a:solidFill>
                  <a:srgbClr val="006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568" y="3620616"/>
            <a:ext cx="64008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fld id="{6FF143CE-B2F2-4E10-8847-F2E300A111D7}" type="slidenum">
              <a:rPr lang="en-US" smtClean="0"/>
              <a:t>‹#›</a:t>
            </a:fld>
            <a:endParaRPr lang="en-US"/>
          </a:p>
        </p:txBody>
      </p:sp>
      <p:sp>
        <p:nvSpPr>
          <p:cNvPr id="14" name="Footer Placeholder 4"/>
          <p:cNvSpPr>
            <a:spLocks noGrp="1"/>
          </p:cNvSpPr>
          <p:nvPr>
            <p:ph type="ftr" sz="quarter" idx="3"/>
          </p:nvPr>
        </p:nvSpPr>
        <p:spPr>
          <a:xfrm>
            <a:off x="3124200" y="637624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67320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Slide Number Placeholder 7"/>
          <p:cNvSpPr txBox="1">
            <a:spLocks/>
          </p:cNvSpPr>
          <p:nvPr userDrawn="1"/>
        </p:nvSpPr>
        <p:spPr>
          <a:xfrm>
            <a:off x="8474076" y="-7938"/>
            <a:ext cx="587375" cy="354013"/>
          </a:xfrm>
          <a:prstGeom prst="rect">
            <a:avLst/>
          </a:prstGeom>
        </p:spPr>
        <p:txBody>
          <a:bodyPr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a:solidFill>
                  <a:prstClr val="white"/>
                </a:solidFill>
              </a:rPr>
              <a:t>   |   </a:t>
            </a:r>
            <a:fld id="{839A9DFF-A543-419C-9BEF-1DE98E7837DB}" type="slidenum">
              <a:rPr lang="en-US" smtClean="0">
                <a:solidFill>
                  <a:prstClr val="white"/>
                </a:solidFill>
              </a:rPr>
              <a:pPr fontAlgn="base">
                <a:spcBef>
                  <a:spcPct val="0"/>
                </a:spcBef>
                <a:spcAft>
                  <a:spcPct val="0"/>
                </a:spcAft>
                <a:defRPr/>
              </a:pPr>
              <a:t>‹#›</a:t>
            </a:fld>
            <a:endParaRPr lang="en-US" dirty="0">
              <a:solidFill>
                <a:prstClr val="white"/>
              </a:solidFill>
            </a:endParaRPr>
          </a:p>
        </p:txBody>
      </p:sp>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457200" y="705206"/>
            <a:ext cx="8238319" cy="418645"/>
          </a:xfrm>
          <a:prstGeom prst="rect">
            <a:avLst/>
          </a:prstGeom>
        </p:spPr>
        <p:txBody>
          <a:bodyPr rtlCol="0">
            <a:noAutofit/>
          </a:bodyPr>
          <a:lstStyle>
            <a:lvl1pPr>
              <a:defRPr b="0"/>
            </a:lvl1pPr>
          </a:lstStyle>
          <a:p>
            <a:r>
              <a:rPr lang="en-US" dirty="0"/>
              <a:t>Title of Slide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688" y="6537960"/>
            <a:ext cx="1008830" cy="130555"/>
          </a:xfrm>
          <a:prstGeom prst="rect">
            <a:avLst/>
          </a:prstGeom>
        </p:spPr>
      </p:pic>
    </p:spTree>
    <p:extLst>
      <p:ext uri="{BB962C8B-B14F-4D97-AF65-F5344CB8AC3E}">
        <p14:creationId xmlns:p14="http://schemas.microsoft.com/office/powerpoint/2010/main" val="82474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407431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endParaRPr lang="en-US" dirty="0"/>
          </a:p>
        </p:txBody>
      </p:sp>
    </p:spTree>
    <p:extLst>
      <p:ext uri="{BB962C8B-B14F-4D97-AF65-F5344CB8AC3E}">
        <p14:creationId xmlns:p14="http://schemas.microsoft.com/office/powerpoint/2010/main" val="42709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30506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4239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9047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endParaRPr lang="en-US" dirty="0"/>
          </a:p>
        </p:txBody>
      </p:sp>
    </p:spTree>
    <p:extLst>
      <p:ext uri="{BB962C8B-B14F-4D97-AF65-F5344CB8AC3E}">
        <p14:creationId xmlns:p14="http://schemas.microsoft.com/office/powerpoint/2010/main" val="42709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163990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6123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6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7501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6200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76243"/>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fld id="{6FF143CE-B2F2-4E10-8847-F2E300A111D7}" type="slidenum">
              <a:rPr lang="en-US" smtClean="0"/>
              <a:t>‹#›</a:t>
            </a:fld>
            <a:endParaRPr lang="en-US"/>
          </a:p>
        </p:txBody>
      </p:sp>
      <p:sp>
        <p:nvSpPr>
          <p:cNvPr id="9" name="Title Placeholder 1"/>
          <p:cNvSpPr>
            <a:spLocks noGrp="1"/>
          </p:cNvSpPr>
          <p:nvPr>
            <p:ph type="title"/>
          </p:nvPr>
        </p:nvSpPr>
        <p:spPr>
          <a:xfrm>
            <a:off x="446856" y="274638"/>
            <a:ext cx="8229600" cy="562074"/>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7944716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amp; Image">
    <p:spTree>
      <p:nvGrpSpPr>
        <p:cNvPr id="1" name=""/>
        <p:cNvGrpSpPr/>
        <p:nvPr/>
      </p:nvGrpSpPr>
      <p:grpSpPr>
        <a:xfrm>
          <a:off x="0" y="0"/>
          <a:ext cx="0" cy="0"/>
          <a:chOff x="0" y="0"/>
          <a:chExt cx="0" cy="0"/>
        </a:xfrm>
      </p:grpSpPr>
      <p:pic>
        <p:nvPicPr>
          <p:cNvPr id="12" name="Picture 11" descr="12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0612" y="4969903"/>
            <a:ext cx="2188308" cy="1586021"/>
          </a:xfrm>
          <a:prstGeom prst="rect">
            <a:avLst/>
          </a:prstGeom>
        </p:spPr>
      </p:pic>
      <p:sp>
        <p:nvSpPr>
          <p:cNvPr id="10" name="Title 1"/>
          <p:cNvSpPr>
            <a:spLocks noGrp="1"/>
          </p:cNvSpPr>
          <p:nvPr>
            <p:ph type="title"/>
          </p:nvPr>
        </p:nvSpPr>
        <p:spPr>
          <a:xfrm>
            <a:off x="457200" y="274638"/>
            <a:ext cx="8229600" cy="1143000"/>
          </a:xfrm>
        </p:spPr>
        <p:txBody>
          <a:bodyPr/>
          <a:lstStyle/>
          <a:p>
            <a:r>
              <a:rPr lang="en-GB" dirty="0" smtClean="0"/>
              <a:t>Click to edit Master title style</a:t>
            </a:r>
            <a:endParaRPr lang="en-US" dirty="0"/>
          </a:p>
        </p:txBody>
      </p:sp>
      <p:sp>
        <p:nvSpPr>
          <p:cNvPr id="11" name="Content Placeholder 2"/>
          <p:cNvSpPr>
            <a:spLocks noGrp="1"/>
          </p:cNvSpPr>
          <p:nvPr>
            <p:ph sz="half" idx="1"/>
          </p:nvPr>
        </p:nvSpPr>
        <p:spPr>
          <a:xfrm>
            <a:off x="457200" y="1600200"/>
            <a:ext cx="4038600" cy="4525963"/>
          </a:xfrm>
        </p:spPr>
        <p:txBody>
          <a:bodyPr/>
          <a:lstStyle>
            <a:lvl1pPr>
              <a:defRPr sz="1800"/>
            </a:lvl1pPr>
            <a:lvl2pPr>
              <a:defRPr sz="1800"/>
            </a:lvl2pPr>
            <a:lvl3pPr>
              <a:defRPr sz="1800"/>
            </a:lvl3pPr>
            <a:lvl4pPr>
              <a:defRPr sz="1500"/>
            </a:lvl4pPr>
            <a:lvl5pPr>
              <a:defRPr sz="11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4"/>
          <p:cNvSpPr>
            <a:spLocks noGrp="1"/>
          </p:cNvSpPr>
          <p:nvPr>
            <p:ph type="dt" sz="half" idx="10"/>
          </p:nvPr>
        </p:nvSpPr>
        <p:spPr>
          <a:xfrm>
            <a:off x="457200" y="6277429"/>
            <a:ext cx="2133600" cy="244484"/>
          </a:xfrm>
          <a:prstGeom prst="rect">
            <a:avLst/>
          </a:prstGeom>
        </p:spPr>
        <p:txBody>
          <a:bodyPr/>
          <a:lstStyle/>
          <a:p>
            <a:fld id="{C7E740D2-DC49-D647-8556-2B912BD1C256}" type="datetimeFigureOut">
              <a:rPr lang="en-US" smtClean="0"/>
              <a:pPr/>
              <a:t>11/15/2017</a:t>
            </a:fld>
            <a:endParaRPr lang="en-US"/>
          </a:p>
        </p:txBody>
      </p:sp>
      <p:sp>
        <p:nvSpPr>
          <p:cNvPr id="8" name="Footer Placeholder 5"/>
          <p:cNvSpPr>
            <a:spLocks noGrp="1"/>
          </p:cNvSpPr>
          <p:nvPr>
            <p:ph type="ftr" sz="quarter" idx="11"/>
          </p:nvPr>
        </p:nvSpPr>
        <p:spPr>
          <a:xfrm>
            <a:off x="3124200" y="6277429"/>
            <a:ext cx="2895600" cy="244484"/>
          </a:xfrm>
          <a:prstGeom prst="rect">
            <a:avLst/>
          </a:prstGeom>
        </p:spPr>
        <p:txBody>
          <a:bodyPr/>
          <a:lstStyle/>
          <a:p>
            <a:endParaRPr lang="en-US"/>
          </a:p>
        </p:txBody>
      </p:sp>
      <p:sp>
        <p:nvSpPr>
          <p:cNvPr id="9" name="Slide Number Placeholder 6"/>
          <p:cNvSpPr>
            <a:spLocks noGrp="1"/>
          </p:cNvSpPr>
          <p:nvPr>
            <p:ph type="sldNum" sz="quarter" idx="12"/>
          </p:nvPr>
        </p:nvSpPr>
        <p:spPr>
          <a:xfrm>
            <a:off x="6553200" y="6277429"/>
            <a:ext cx="2133600" cy="244484"/>
          </a:xfrm>
          <a:prstGeom prst="rect">
            <a:avLst/>
          </a:prstGeom>
        </p:spPr>
        <p:txBody>
          <a:bodyPr/>
          <a:lstStyle/>
          <a:p>
            <a:fld id="{B31E98AB-4E9F-4145-9A2B-689B81CA9538}" type="slidenum">
              <a:rPr lang="en-US" smtClean="0"/>
              <a:pPr/>
              <a:t>‹#›</a:t>
            </a:fld>
            <a:endParaRPr lang="en-US"/>
          </a:p>
        </p:txBody>
      </p:sp>
    </p:spTree>
    <p:extLst>
      <p:ext uri="{BB962C8B-B14F-4D97-AF65-F5344CB8AC3E}">
        <p14:creationId xmlns:p14="http://schemas.microsoft.com/office/powerpoint/2010/main" val="1495339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853690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1" name="Date Placeholder 10"/>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83B19C37-8DE2-4976-85C3-15CDD1BDF318}" type="datetime1">
              <a:rPr lang="en-US">
                <a:solidFill>
                  <a:srgbClr val="53565A"/>
                </a:solidFill>
              </a:rPr>
              <a:pPr fontAlgn="base">
                <a:spcBef>
                  <a:spcPct val="0"/>
                </a:spcBef>
                <a:spcAft>
                  <a:spcPct val="0"/>
                </a:spcAft>
              </a:pPr>
              <a:t>11/15/2017</a:t>
            </a:fld>
            <a:endParaRPr lang="en-US" dirty="0">
              <a:solidFill>
                <a:srgbClr val="53565A"/>
              </a:solidFill>
            </a:endParaRPr>
          </a:p>
        </p:txBody>
      </p:sp>
      <p:sp>
        <p:nvSpPr>
          <p:cNvPr id="12" name="Footer Placeholder 11"/>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srgbClr val="53565A"/>
              </a:solidFill>
            </a:endParaRPr>
          </a:p>
        </p:txBody>
      </p:sp>
      <p:sp>
        <p:nvSpPr>
          <p:cNvPr id="13" name="Slide Number Placeholder 12"/>
          <p:cNvSpPr>
            <a:spLocks noGrp="1"/>
          </p:cNvSpPr>
          <p:nvPr>
            <p:ph type="sldNum" sz="quarter" idx="12"/>
          </p:nvPr>
        </p:nvSpPr>
        <p:spPr>
          <a:xfrm>
            <a:off x="8548008" y="60333"/>
            <a:ext cx="457200" cy="327933"/>
          </a:xfrm>
          <a:prstGeom prst="rect">
            <a:avLst/>
          </a:prstGeom>
        </p:spPr>
        <p:txBody>
          <a:bodyPr/>
          <a:lstStyle/>
          <a:p>
            <a:pPr fontAlgn="base">
              <a:spcBef>
                <a:spcPct val="0"/>
              </a:spcBef>
              <a:spcAft>
                <a:spcPct val="0"/>
              </a:spcAft>
            </a:pPr>
            <a:fld id="{FCADCB76-81E2-42D3-8EC2-6C52E0F8FC0C}" type="slidenum">
              <a:rPr lang="en-US" smtClean="0">
                <a:solidFill>
                  <a:srgbClr val="FFFFFF"/>
                </a:solidFill>
              </a:rPr>
              <a:pPr fontAlgn="base">
                <a:spcBef>
                  <a:spcPct val="0"/>
                </a:spcBef>
                <a:spcAft>
                  <a:spcPct val="0"/>
                </a:spcAft>
              </a:pPr>
              <a:t>‹#›</a:t>
            </a:fld>
            <a:endParaRPr lang="en-US" dirty="0">
              <a:solidFill>
                <a:srgbClr val="FFFFFF"/>
              </a:solidFill>
            </a:endParaRPr>
          </a:p>
        </p:txBody>
      </p:sp>
      <p:sp>
        <p:nvSpPr>
          <p:cNvPr id="7" name="Title 1"/>
          <p:cNvSpPr>
            <a:spLocks noGrp="1"/>
          </p:cNvSpPr>
          <p:nvPr>
            <p:ph type="title"/>
          </p:nvPr>
        </p:nvSpPr>
        <p:spPr>
          <a:xfrm>
            <a:off x="228600" y="299250"/>
            <a:ext cx="8686800" cy="850106"/>
          </a:xfrm>
        </p:spPr>
        <p:txBody>
          <a:bodyPr lIns="0" tIns="0" rIns="0" bIns="0"/>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3713835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688" y="6537960"/>
            <a:ext cx="1008830" cy="130555"/>
          </a:xfrm>
          <a:prstGeom prst="rect">
            <a:avLst/>
          </a:prstGeom>
        </p:spPr>
      </p:pic>
    </p:spTree>
    <p:extLst>
      <p:ext uri="{BB962C8B-B14F-4D97-AF65-F5344CB8AC3E}">
        <p14:creationId xmlns:p14="http://schemas.microsoft.com/office/powerpoint/2010/main" val="211369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30506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Slide Number Placeholder 7"/>
          <p:cNvSpPr txBox="1">
            <a:spLocks/>
          </p:cNvSpPr>
          <p:nvPr userDrawn="1"/>
        </p:nvSpPr>
        <p:spPr>
          <a:xfrm>
            <a:off x="8474076" y="-7938"/>
            <a:ext cx="587375" cy="354013"/>
          </a:xfrm>
          <a:prstGeom prst="rect">
            <a:avLst/>
          </a:prstGeom>
        </p:spPr>
        <p:txBody>
          <a:bodyPr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a:solidFill>
                  <a:prstClr val="white"/>
                </a:solidFill>
              </a:rPr>
              <a:t>   |   </a:t>
            </a:r>
            <a:fld id="{839A9DFF-A543-419C-9BEF-1DE98E7837DB}" type="slidenum">
              <a:rPr lang="en-US" smtClean="0">
                <a:solidFill>
                  <a:prstClr val="white"/>
                </a:solidFill>
              </a:rPr>
              <a:pPr fontAlgn="base">
                <a:spcBef>
                  <a:spcPct val="0"/>
                </a:spcBef>
                <a:spcAft>
                  <a:spcPct val="0"/>
                </a:spcAft>
                <a:defRPr/>
              </a:pPr>
              <a:t>‹#›</a:t>
            </a:fld>
            <a:endParaRPr lang="en-US" dirty="0">
              <a:solidFill>
                <a:prstClr val="white"/>
              </a:solidFill>
            </a:endParaRPr>
          </a:p>
        </p:txBody>
      </p:sp>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457200" y="705206"/>
            <a:ext cx="8238319" cy="418645"/>
          </a:xfrm>
          <a:prstGeom prst="rect">
            <a:avLst/>
          </a:prstGeom>
        </p:spPr>
        <p:txBody>
          <a:bodyPr rtlCol="0">
            <a:noAutofit/>
          </a:bodyPr>
          <a:lstStyle>
            <a:lvl1pPr>
              <a:defRPr b="0"/>
            </a:lvl1pPr>
          </a:lstStyle>
          <a:p>
            <a:r>
              <a:rPr lang="en-US" dirty="0"/>
              <a:t>Title of Slide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688" y="6537960"/>
            <a:ext cx="1008830" cy="130555"/>
          </a:xfrm>
          <a:prstGeom prst="rect">
            <a:avLst/>
          </a:prstGeom>
        </p:spPr>
      </p:pic>
    </p:spTree>
    <p:extLst>
      <p:ext uri="{BB962C8B-B14F-4D97-AF65-F5344CB8AC3E}">
        <p14:creationId xmlns:p14="http://schemas.microsoft.com/office/powerpoint/2010/main" val="165043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920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67845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425885" y="1271848"/>
            <a:ext cx="767845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093841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ie only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703507"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415653394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3440" y="1279524"/>
            <a:ext cx="4251321" cy="4651375"/>
          </a:xfrm>
          <a:prstGeom prst="rect">
            <a:avLst/>
          </a:prstGeom>
        </p:spPr>
      </p:pic>
      <p:sp>
        <p:nvSpPr>
          <p:cNvPr id="9" name="Picture Placeholder 8"/>
          <p:cNvSpPr>
            <a:spLocks noGrp="1"/>
          </p:cNvSpPr>
          <p:nvPr>
            <p:ph type="pic" sz="quarter" idx="17"/>
          </p:nvPr>
        </p:nvSpPr>
        <p:spPr>
          <a:xfrm>
            <a:off x="4775200" y="1408111"/>
            <a:ext cx="4000500" cy="4394200"/>
          </a:xfrm>
          <a:prstGeom prst="rect">
            <a:avLst/>
          </a:prstGeom>
        </p:spPr>
        <p:txBody>
          <a:bodyPr/>
          <a:lstStyle/>
          <a:p>
            <a:endParaRPr lang="en-GB" dirty="0"/>
          </a:p>
        </p:txBody>
      </p:sp>
      <p:sp>
        <p:nvSpPr>
          <p:cNvPr id="14" name="Text Placeholder 13"/>
          <p:cNvSpPr>
            <a:spLocks noGrp="1"/>
          </p:cNvSpPr>
          <p:nvPr>
            <p:ph type="body" sz="quarter" idx="18" hasCustomPrompt="1"/>
          </p:nvPr>
        </p:nvSpPr>
        <p:spPr>
          <a:xfrm>
            <a:off x="292100" y="1279525"/>
            <a:ext cx="4160838" cy="465137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3922350683"/>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sp>
        <p:nvSpPr>
          <p:cNvPr id="7" name="Picture Placeholder 8"/>
          <p:cNvSpPr>
            <a:spLocks noGrp="1"/>
          </p:cNvSpPr>
          <p:nvPr>
            <p:ph type="pic" sz="quarter" idx="17" hasCustomPrompt="1"/>
          </p:nvPr>
        </p:nvSpPr>
        <p:spPr>
          <a:xfrm>
            <a:off x="4923692" y="2349305"/>
            <a:ext cx="3582000" cy="2321169"/>
          </a:xfrm>
          <a:prstGeom prst="rect">
            <a:avLst/>
          </a:prstGeom>
        </p:spPr>
        <p:txBody>
          <a:bodyPr/>
          <a:lstStyle>
            <a:lvl1pPr>
              <a:defRPr/>
            </a:lvl1pPr>
          </a:lstStyle>
          <a:p>
            <a:r>
              <a:rPr lang="en-GB" dirty="0" smtClean="0"/>
              <a:t>Screenshot</a:t>
            </a:r>
            <a:endParaRPr lang="en-GB" dirty="0"/>
          </a:p>
        </p:txBody>
      </p:sp>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4160838" cy="4522786"/>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3760755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Main image slide 1">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109083200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Gallery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5"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190526559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91600" y="5308600"/>
            <a:ext cx="8356600" cy="330200"/>
          </a:xfrm>
          <a:prstGeom prst="rect">
            <a:avLst/>
          </a:prstGeom>
        </p:spPr>
        <p:txBody>
          <a:bodyPr>
            <a:noAutofit/>
          </a:bodyPr>
          <a:lstStyle>
            <a:lvl1pPr marL="0" indent="0">
              <a:buNone/>
              <a:defRPr sz="1800" baseline="0">
                <a:solidFill>
                  <a:srgbClr val="53565A"/>
                </a:solidFill>
              </a:defRPr>
            </a:lvl1pPr>
          </a:lstStyle>
          <a:p>
            <a:pPr lvl="0"/>
            <a:r>
              <a:rPr lang="en-GB" sz="1800" dirty="0" smtClean="0"/>
              <a:t>Click to add footer</a:t>
            </a:r>
            <a:endParaRPr lang="en-GB" dirty="0"/>
          </a:p>
        </p:txBody>
      </p:sp>
      <p:sp>
        <p:nvSpPr>
          <p:cNvPr id="8" name="Table Placeholder 7"/>
          <p:cNvSpPr>
            <a:spLocks noGrp="1"/>
          </p:cNvSpPr>
          <p:nvPr>
            <p:ph type="tbl" sz="quarter" idx="12"/>
          </p:nvPr>
        </p:nvSpPr>
        <p:spPr>
          <a:xfrm>
            <a:off x="291600" y="1765300"/>
            <a:ext cx="8356600" cy="3276600"/>
          </a:xfrm>
          <a:prstGeom prst="rect">
            <a:avLst/>
          </a:prstGeom>
        </p:spPr>
        <p:txBody>
          <a:bodyPr/>
          <a:lstStyle>
            <a:lvl1pPr>
              <a:defRPr b="0">
                <a:solidFill>
                  <a:srgbClr val="53565A"/>
                </a:solidFill>
              </a:defRPr>
            </a:lvl1pPr>
          </a:lstStyle>
          <a:p>
            <a:endParaRPr lang="en-GB" dirty="0"/>
          </a:p>
        </p:txBody>
      </p:sp>
      <p:sp>
        <p:nvSpPr>
          <p:cNvPr id="10"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191656162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328062440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4239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29749" y="2658533"/>
            <a:ext cx="1717200" cy="17172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2" name="Rectangle 1"/>
          <p:cNvSpPr/>
          <p:nvPr/>
        </p:nvSpPr>
        <p:spPr>
          <a:xfrm>
            <a:off x="0" y="-1529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6" name="Picture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289078456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300564" y="5381625"/>
            <a:ext cx="1622560" cy="461665"/>
          </a:xfrm>
          <a:prstGeom prst="rect">
            <a:avLst/>
          </a:prstGeom>
          <a:noFill/>
        </p:spPr>
        <p:txBody>
          <a:bodyPr wrap="none" rtlCol="0">
            <a:spAutoFit/>
          </a:bodyPr>
          <a:lstStyle/>
          <a:p>
            <a:r>
              <a:rPr lang="en-US" sz="2400" dirty="0" smtClean="0">
                <a:solidFill>
                  <a:srgbClr val="53565A"/>
                </a:solidFill>
                <a:cs typeface="Arial" panose="020B0604020202020204" pitchFamily="34" charset="0"/>
              </a:rPr>
              <a:t>Thank you</a:t>
            </a:r>
            <a:endParaRPr lang="en-US" sz="2400" dirty="0">
              <a:solidFill>
                <a:srgbClr val="53565A"/>
              </a:solidFill>
              <a:latin typeface="NexusSerifOT"/>
              <a:cs typeface="NexusSerifOT"/>
            </a:endParaRPr>
          </a:p>
        </p:txBody>
      </p:sp>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Elsevier.com/Scopus</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6950938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b" anchorCtr="0"/>
          <a:lstStyle>
            <a:lvl1pPr>
              <a:defRPr b="1" cap="all" baseline="0">
                <a:solidFill>
                  <a:srgbClr val="006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568" y="3620616"/>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6FD8351F-64BB-4102-8B6F-33DFE304CB37}" type="slidenum">
              <a:rPr lang="en-US" smtClean="0">
                <a:solidFill>
                  <a:srgbClr val="FFFFFF"/>
                </a:solidFill>
              </a:rPr>
              <a:pPr/>
              <a:t>‹#›</a:t>
            </a:fld>
            <a:endParaRPr lang="en-US">
              <a:solidFill>
                <a:srgbClr val="FFFFFF"/>
              </a:solidFill>
            </a:endParaRPr>
          </a:p>
        </p:txBody>
      </p:sp>
      <p:sp>
        <p:nvSpPr>
          <p:cNvPr id="14" name="Footer Placeholder 4"/>
          <p:cNvSpPr>
            <a:spLocks noGrp="1"/>
          </p:cNvSpPr>
          <p:nvPr>
            <p:ph type="ftr" sz="quarter" idx="3"/>
          </p:nvPr>
        </p:nvSpPr>
        <p:spPr>
          <a:xfrm>
            <a:off x="3124200" y="637624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53565A">
                  <a:tint val="75000"/>
                </a:srgbClr>
              </a:solidFill>
            </a:endParaRPr>
          </a:p>
        </p:txBody>
      </p:sp>
    </p:spTree>
    <p:extLst>
      <p:ext uri="{BB962C8B-B14F-4D97-AF65-F5344CB8AC3E}">
        <p14:creationId xmlns:p14="http://schemas.microsoft.com/office/powerpoint/2010/main" val="408349197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76243"/>
            <a:ext cx="2895600" cy="365125"/>
          </a:xfrm>
          <a:prstGeom prst="rect">
            <a:avLst/>
          </a:prstGeom>
        </p:spPr>
        <p:txBody>
          <a:bodyPr/>
          <a:lstStyle/>
          <a:p>
            <a:endParaRPr lang="en-US">
              <a:solidFill>
                <a:srgbClr val="53565A"/>
              </a:solidFill>
            </a:endParaRPr>
          </a:p>
        </p:txBody>
      </p:sp>
      <p:sp>
        <p:nvSpPr>
          <p:cNvPr id="6" name="Slide Number Placeholder 5"/>
          <p:cNvSpPr>
            <a:spLocks noGrp="1"/>
          </p:cNvSpPr>
          <p:nvPr>
            <p:ph type="sldNum" sz="quarter" idx="12"/>
          </p:nvPr>
        </p:nvSpPr>
        <p:spPr/>
        <p:txBody>
          <a:bodyPr/>
          <a:lstStyle/>
          <a:p>
            <a:fld id="{6FD8351F-64BB-4102-8B6F-33DFE304CB37}" type="slidenum">
              <a:rPr lang="en-US" smtClean="0">
                <a:solidFill>
                  <a:srgbClr val="FFFFFF"/>
                </a:solidFill>
              </a:rPr>
              <a:pPr/>
              <a:t>‹#›</a:t>
            </a:fld>
            <a:endParaRPr lang="en-US">
              <a:solidFill>
                <a:srgbClr val="FFFFFF"/>
              </a:solidFill>
            </a:endParaRPr>
          </a:p>
        </p:txBody>
      </p:sp>
      <p:sp>
        <p:nvSpPr>
          <p:cNvPr id="9" name="Title Placeholder 1"/>
          <p:cNvSpPr>
            <a:spLocks noGrp="1"/>
          </p:cNvSpPr>
          <p:nvPr>
            <p:ph type="title"/>
          </p:nvPr>
        </p:nvSpPr>
        <p:spPr>
          <a:xfrm>
            <a:off x="446856" y="274638"/>
            <a:ext cx="8229600" cy="562074"/>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15426140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4038600"/>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a:xfrm>
            <a:off x="3124200" y="6376243"/>
            <a:ext cx="2895600" cy="365125"/>
          </a:xfrm>
          <a:prstGeom prst="rect">
            <a:avLst/>
          </a:prstGeom>
        </p:spPr>
        <p:txBody>
          <a:bodyPr/>
          <a:lstStyle/>
          <a:p>
            <a:endParaRPr lang="en-US">
              <a:solidFill>
                <a:srgbClr val="53565A"/>
              </a:solidFill>
            </a:endParaRPr>
          </a:p>
        </p:txBody>
      </p:sp>
      <p:sp>
        <p:nvSpPr>
          <p:cNvPr id="6" name="Slide Number Placeholder 5"/>
          <p:cNvSpPr>
            <a:spLocks noGrp="1"/>
          </p:cNvSpPr>
          <p:nvPr>
            <p:ph type="sldNum" sz="quarter" idx="12"/>
          </p:nvPr>
        </p:nvSpPr>
        <p:spPr/>
        <p:txBody>
          <a:bodyPr/>
          <a:lstStyle/>
          <a:p>
            <a:fld id="{6FD8351F-64BB-4102-8B6F-33DFE304CB3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068526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9047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163990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6123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6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67845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425885" y="1271848"/>
            <a:ext cx="767845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564810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1.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18.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7.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16"/>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spTree>
    <p:extLst>
      <p:ext uri="{BB962C8B-B14F-4D97-AF65-F5344CB8AC3E}">
        <p14:creationId xmlns:p14="http://schemas.microsoft.com/office/powerpoint/2010/main" val="165954758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9" r:id="rId9"/>
    <p:sldLayoutId id="2147483780" r:id="rId10"/>
    <p:sldLayoutId id="2147483781" r:id="rId11"/>
    <p:sldLayoutId id="2147483782" r:id="rId12"/>
    <p:sldLayoutId id="2147483784" r:id="rId13"/>
    <p:sldLayoutId id="214748384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19"/>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spTree>
    <p:extLst>
      <p:ext uri="{BB962C8B-B14F-4D97-AF65-F5344CB8AC3E}">
        <p14:creationId xmlns:p14="http://schemas.microsoft.com/office/powerpoint/2010/main" val="165954758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6" r:id="rId9"/>
    <p:sldLayoutId id="2147483797" r:id="rId10"/>
    <p:sldLayoutId id="2147483799" r:id="rId11"/>
    <p:sldLayoutId id="2147483844" r:id="rId12"/>
    <p:sldLayoutId id="2147483845" r:id="rId13"/>
    <p:sldLayoutId id="2147483847" r:id="rId14"/>
    <p:sldLayoutId id="2147483848" r:id="rId15"/>
    <p:sldLayoutId id="2147483850" r:id="rId16"/>
    <p:sldLayoutId id="214748385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p:cNvSpPr txBox="1"/>
          <p:nvPr/>
        </p:nvSpPr>
        <p:spPr>
          <a:xfrm>
            <a:off x="6894739" y="188211"/>
            <a:ext cx="1771650" cy="200055"/>
          </a:xfrm>
          <a:prstGeom prst="rect">
            <a:avLst/>
          </a:prstGeom>
          <a:noFill/>
        </p:spPr>
        <p:txBody>
          <a:bodyPr wrap="square" rtlCol="0">
            <a:spAutoFit/>
          </a:bodyPr>
          <a:lstStyle/>
          <a:p>
            <a:pPr algn="r"/>
            <a:r>
              <a:rPr lang="en-US" sz="700" dirty="0" smtClean="0">
                <a:solidFill>
                  <a:srgbClr val="FFFFFF"/>
                </a:solidFill>
                <a:cs typeface="Arial" panose="020B0604020202020204" pitchFamily="34" charset="0"/>
              </a:rPr>
              <a:t>TITLE OF PRESENTATION</a:t>
            </a:r>
            <a:endParaRPr lang="en-US" sz="700" dirty="0">
              <a:solidFill>
                <a:srgbClr val="FFFFFF"/>
              </a:solidFill>
              <a:cs typeface="Arial" panose="020B0604020202020204" pitchFamily="34" charset="0"/>
            </a:endParaRPr>
          </a:p>
        </p:txBody>
      </p:sp>
      <p:sp>
        <p:nvSpPr>
          <p:cNvPr id="11" name="TextBox 10"/>
          <p:cNvSpPr txBox="1"/>
          <p:nvPr/>
        </p:nvSpPr>
        <p:spPr>
          <a:xfrm>
            <a:off x="8531679" y="147388"/>
            <a:ext cx="269421" cy="200055"/>
          </a:xfrm>
          <a:prstGeom prst="rect">
            <a:avLst/>
          </a:prstGeom>
          <a:noFill/>
        </p:spPr>
        <p:txBody>
          <a:bodyPr wrap="square" rtlCol="0">
            <a:spAutoFit/>
          </a:bodyPr>
          <a:lstStyle/>
          <a:p>
            <a:r>
              <a:rPr lang="en-US" sz="700" dirty="0" smtClean="0">
                <a:solidFill>
                  <a:srgbClr val="FFFFFF"/>
                </a:solidFill>
                <a:latin typeface="Lucida Sans Unicode" panose="020B0602030504020204" pitchFamily="34" charset="0"/>
                <a:cs typeface="Lucida Sans Unicode" panose="020B0602030504020204" pitchFamily="34" charset="0"/>
              </a:rPr>
              <a:t> |</a:t>
            </a:r>
            <a:endParaRPr lang="en-US" sz="700" dirty="0">
              <a:solidFill>
                <a:srgbClr val="FFFFFF"/>
              </a:solidFill>
              <a:latin typeface="Lucida Sans Unicode" panose="020B0602030504020204" pitchFamily="34" charset="0"/>
              <a:cs typeface="Lucida Sans Unicode" panose="020B0602030504020204" pitchFamily="34" charset="0"/>
            </a:endParaRPr>
          </a:p>
        </p:txBody>
      </p:sp>
      <p:sp>
        <p:nvSpPr>
          <p:cNvPr id="18" name="Slide Number Placeholder 7"/>
          <p:cNvSpPr txBox="1">
            <a:spLocks/>
          </p:cNvSpPr>
          <p:nvPr/>
        </p:nvSpPr>
        <p:spPr>
          <a:xfrm>
            <a:off x="8531679" y="60333"/>
            <a:ext cx="457200" cy="327933"/>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DA15E891-66B8-4B28-AB8F-05A4B1DE573C}" type="slidenum">
              <a:rPr lang="en-US" smtClean="0">
                <a:solidFill>
                  <a:srgbClr val="FFFFFF"/>
                </a:solidFill>
              </a:rPr>
              <a:pPr defTabSz="914400"/>
              <a:t>‹#›</a:t>
            </a:fld>
            <a:endParaRPr lang="en-US" dirty="0">
              <a:solidFill>
                <a:srgbClr val="FFFFFF"/>
              </a:solidFill>
            </a:endParaRPr>
          </a:p>
        </p:txBody>
      </p:sp>
      <p:pic>
        <p:nvPicPr>
          <p:cNvPr id="2" name="Picture 1"/>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756" y="-4867"/>
            <a:ext cx="9143244" cy="347443"/>
          </a:xfrm>
          <a:prstGeom prst="rect">
            <a:avLst/>
          </a:prstGeom>
        </p:spPr>
      </p:pic>
      <p:sp>
        <p:nvSpPr>
          <p:cNvPr id="7" name="Slide Number Placeholder 7"/>
          <p:cNvSpPr>
            <a:spLocks noGrp="1"/>
          </p:cNvSpPr>
          <p:nvPr>
            <p:ph type="sldNum" sz="quarter" idx="4"/>
          </p:nvPr>
        </p:nvSpPr>
        <p:spPr>
          <a:xfrm>
            <a:off x="8548008" y="928"/>
            <a:ext cx="457200" cy="327933"/>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fld id="{6FD8351F-64BB-4102-8B6F-33DFE304CB37}" type="slidenum">
              <a:rPr lang="en-US" smtClean="0">
                <a:solidFill>
                  <a:srgbClr val="FFFFFF"/>
                </a:solidFill>
              </a:rPr>
              <a:pPr/>
              <a:t>‹#›</a:t>
            </a:fld>
            <a:endParaRPr lang="en-US">
              <a:solidFill>
                <a:srgbClr val="FFFFFF"/>
              </a:solidFill>
            </a:endParaRPr>
          </a:p>
        </p:txBody>
      </p:sp>
      <p:sp>
        <p:nvSpPr>
          <p:cNvPr id="8" name="Slide Number Placeholder 7"/>
          <p:cNvSpPr txBox="1">
            <a:spLocks/>
          </p:cNvSpPr>
          <p:nvPr/>
        </p:nvSpPr>
        <p:spPr>
          <a:xfrm>
            <a:off x="8531679" y="928"/>
            <a:ext cx="457200" cy="327933"/>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DA15E891-66B8-4B28-AB8F-05A4B1DE573C}" type="slidenum">
              <a:rPr lang="en-US" smtClean="0">
                <a:solidFill>
                  <a:srgbClr val="FFFFFF"/>
                </a:solidFill>
              </a:rPr>
              <a:pPr defTabSz="914400"/>
              <a:t>‹#›</a:t>
            </a:fld>
            <a:endParaRPr lang="en-US" dirty="0">
              <a:solidFill>
                <a:srgbClr val="FFFFFF"/>
              </a:solidFill>
            </a:endParaRPr>
          </a:p>
        </p:txBody>
      </p:sp>
      <p:sp>
        <p:nvSpPr>
          <p:cNvPr id="13" name="TextBox 12"/>
          <p:cNvSpPr txBox="1"/>
          <p:nvPr/>
        </p:nvSpPr>
        <p:spPr>
          <a:xfrm>
            <a:off x="8531679" y="65928"/>
            <a:ext cx="269421" cy="200055"/>
          </a:xfrm>
          <a:prstGeom prst="rect">
            <a:avLst/>
          </a:prstGeom>
          <a:noFill/>
        </p:spPr>
        <p:txBody>
          <a:bodyPr wrap="square" rtlCol="0">
            <a:spAutoFit/>
          </a:bodyPr>
          <a:lstStyle/>
          <a:p>
            <a:r>
              <a:rPr lang="en-US" sz="700" dirty="0" smtClean="0">
                <a:solidFill>
                  <a:srgbClr val="FFFFFF"/>
                </a:solidFill>
                <a:latin typeface="Lucida Sans Unicode" panose="020B0602030504020204" pitchFamily="34" charset="0"/>
                <a:cs typeface="Lucida Sans Unicode" panose="020B0602030504020204" pitchFamily="34" charset="0"/>
              </a:rPr>
              <a:t> |</a:t>
            </a:r>
            <a:endParaRPr lang="en-US" sz="700" dirty="0">
              <a:solidFill>
                <a:srgbClr val="FFFFFF"/>
              </a:solidFill>
              <a:latin typeface="Lucida Sans Unicode" panose="020B0602030504020204" pitchFamily="34" charset="0"/>
              <a:cs typeface="Lucida Sans Unicode" panose="020B0602030504020204" pitchFamily="34" charset="0"/>
            </a:endParaRPr>
          </a:p>
        </p:txBody>
      </p:sp>
      <p:pic>
        <p:nvPicPr>
          <p:cNvPr id="12" name="Picture 11"/>
          <p:cNvPicPr>
            <a:picLocks noChangeAspect="1"/>
          </p:cNvPicPr>
          <p:nvPr/>
        </p:nvPicPr>
        <p:blipFill rotWithShape="1">
          <a:blip r:embed="rId15">
            <a:extLst>
              <a:ext uri="{28A0092B-C50C-407E-A947-70E740481C1C}">
                <a14:useLocalDpi xmlns:a14="http://schemas.microsoft.com/office/drawing/2010/main"/>
              </a:ext>
            </a:extLst>
          </a:blip>
          <a:srcRect r="65300"/>
          <a:stretch/>
        </p:blipFill>
        <p:spPr>
          <a:xfrm>
            <a:off x="6494330" y="26828"/>
            <a:ext cx="2037349" cy="223113"/>
          </a:xfrm>
          <a:prstGeom prst="rect">
            <a:avLst/>
          </a:prstGeom>
        </p:spPr>
      </p:pic>
      <p:pic>
        <p:nvPicPr>
          <p:cNvPr id="14" name="Picture 13"/>
          <p:cNvPicPr>
            <a:picLocks noChangeAspect="1"/>
          </p:cNvPicPr>
          <p:nvPr/>
        </p:nvPicPr>
        <p:blipFill rotWithShape="1">
          <a:blip r:embed="rId16" cstate="print">
            <a:extLst>
              <a:ext uri="{28A0092B-C50C-407E-A947-70E740481C1C}">
                <a14:useLocalDpi xmlns:a14="http://schemas.microsoft.com/office/drawing/2010/main" val="0"/>
              </a:ext>
            </a:extLst>
          </a:blip>
          <a:srcRect r="47022"/>
          <a:stretch/>
        </p:blipFill>
        <p:spPr>
          <a:xfrm>
            <a:off x="756" y="-8021"/>
            <a:ext cx="4843960" cy="347443"/>
          </a:xfrm>
          <a:prstGeom prst="rect">
            <a:avLst/>
          </a:prstGeom>
        </p:spPr>
      </p:pic>
    </p:spTree>
    <p:extLst>
      <p:ext uri="{BB962C8B-B14F-4D97-AF65-F5344CB8AC3E}">
        <p14:creationId xmlns:p14="http://schemas.microsoft.com/office/powerpoint/2010/main" val="75567928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2400" b="1" kern="1200">
          <a:solidFill>
            <a:srgbClr val="00739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hyperlink" Target="http://www.elsevier.com/about/content-innovation/radiological-data" TargetMode="External"/><Relationship Id="rId18" Type="http://schemas.openxmlformats.org/officeDocument/2006/relationships/image" Target="../media/image85.png"/><Relationship Id="rId3" Type="http://schemas.openxmlformats.org/officeDocument/2006/relationships/image" Target="../media/image77.png"/><Relationship Id="rId21" Type="http://schemas.openxmlformats.org/officeDocument/2006/relationships/image" Target="../media/image87.png"/><Relationship Id="rId7" Type="http://schemas.openxmlformats.org/officeDocument/2006/relationships/hyperlink" Target="http://www.elsevier.com/about/content-innovation/antibodies" TargetMode="External"/><Relationship Id="rId12" Type="http://schemas.openxmlformats.org/officeDocument/2006/relationships/image" Target="../media/image82.png"/><Relationship Id="rId17" Type="http://schemas.openxmlformats.org/officeDocument/2006/relationships/hyperlink" Target="http://www.elsevier.com/about/content-innovation/arabidopsis-gene-viewer" TargetMode="External"/><Relationship Id="rId2" Type="http://schemas.openxmlformats.org/officeDocument/2006/relationships/notesSlide" Target="../notesSlides/notesSlide13.xml"/><Relationship Id="rId16" Type="http://schemas.openxmlformats.org/officeDocument/2006/relationships/image" Target="../media/image84.png"/><Relationship Id="rId20" Type="http://schemas.openxmlformats.org/officeDocument/2006/relationships/hyperlink" Target="http://www.elsevier.com/about/content-innovation/interactive-case-insights" TargetMode="External"/><Relationship Id="rId1" Type="http://schemas.openxmlformats.org/officeDocument/2006/relationships/slideLayout" Target="../slideLayouts/slideLayout29.xml"/><Relationship Id="rId6" Type="http://schemas.openxmlformats.org/officeDocument/2006/relationships/image" Target="../media/image79.png"/><Relationship Id="rId11" Type="http://schemas.openxmlformats.org/officeDocument/2006/relationships/hyperlink" Target="http://www.elsevier.com/about/content-innovation/virtual-microscope" TargetMode="External"/><Relationship Id="rId5" Type="http://schemas.openxmlformats.org/officeDocument/2006/relationships/hyperlink" Target="http://www.elsevier.com/about/research-data/open-data" TargetMode="External"/><Relationship Id="rId15" Type="http://schemas.openxmlformats.org/officeDocument/2006/relationships/hyperlink" Target="http://www.elsevier.com/about/content-innovation/3d-molecular-structures-in-journal-articles" TargetMode="External"/><Relationship Id="rId10" Type="http://schemas.openxmlformats.org/officeDocument/2006/relationships/image" Target="../media/image81.png"/><Relationship Id="rId19" Type="http://schemas.openxmlformats.org/officeDocument/2006/relationships/image" Target="../media/image86.png"/><Relationship Id="rId4" Type="http://schemas.openxmlformats.org/officeDocument/2006/relationships/image" Target="../media/image78.png"/><Relationship Id="rId9" Type="http://schemas.openxmlformats.org/officeDocument/2006/relationships/hyperlink" Target="http://www.elsevier.com/about/content-innovation/interactive-pathways" TargetMode="External"/><Relationship Id="rId14" Type="http://schemas.openxmlformats.org/officeDocument/2006/relationships/image" Target="../media/image83.png"/><Relationship Id="rId22" Type="http://schemas.openxmlformats.org/officeDocument/2006/relationships/image" Target="../media/image88.emf"/></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5.xml"/><Relationship Id="rId4" Type="http://schemas.openxmlformats.org/officeDocument/2006/relationships/image" Target="../media/image91.png"/></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direct.com/science/article/pii/S0926860X14003688" TargetMode="External"/><Relationship Id="rId2" Type="http://schemas.openxmlformats.org/officeDocument/2006/relationships/image" Target="../media/image9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direct.com/science/article/pii/S2212054813000027" TargetMode="External"/><Relationship Id="rId2" Type="http://schemas.openxmlformats.org/officeDocument/2006/relationships/image" Target="../media/image9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9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5.xml"/><Relationship Id="rId4" Type="http://schemas.openxmlformats.org/officeDocument/2006/relationships/image" Target="../media/image104.png"/></Relationships>
</file>

<file path=ppt/slides/_rels/slide2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5.xml"/><Relationship Id="rId4" Type="http://schemas.openxmlformats.org/officeDocument/2006/relationships/image" Target="../media/image107.png"/></Relationships>
</file>

<file path=ppt/slides/_rels/slide2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1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3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hyperlink" Target="http://scholar.google.com/" TargetMode="External"/><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128.png"/></Relationships>
</file>

<file path=ppt/slides/_rels/slide3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132.png"/></Relationships>
</file>

<file path=ppt/slides/_rels/slide3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oleObject" Target="../embeddings/oleObject2.bin"/><Relationship Id="rId3" Type="http://schemas.openxmlformats.org/officeDocument/2006/relationships/tags" Target="../tags/tag2.xml"/><Relationship Id="rId21" Type="http://schemas.openxmlformats.org/officeDocument/2006/relationships/tags" Target="../tags/tag20.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image" Target="../media/image21.emf"/><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image" Target="../media/image23.emf"/><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oleObject" Target="../embeddings/oleObject1.bin"/><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slideLayout" Target="../slideLayouts/slideLayout31.xml"/><Relationship Id="rId28" Type="http://schemas.openxmlformats.org/officeDocument/2006/relationships/oleObject" Target="../embeddings/oleObject3.bin"/><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image" Target="../media/image22.emf"/></Relationships>
</file>

<file path=ppt/slides/_rels/slide4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9.xml"/><Relationship Id="rId1" Type="http://schemas.openxmlformats.org/officeDocument/2006/relationships/slideLayout" Target="../slideLayouts/slideLayout26.xml"/><Relationship Id="rId5" Type="http://schemas.openxmlformats.org/officeDocument/2006/relationships/image" Target="../media/image138.png"/><Relationship Id="rId4" Type="http://schemas.openxmlformats.org/officeDocument/2006/relationships/image" Target="../media/image137.png"/></Relationships>
</file>

<file path=ppt/slides/_rels/slide41.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3" Type="http://schemas.openxmlformats.org/officeDocument/2006/relationships/image" Target="../media/image34.gif"/><Relationship Id="rId18" Type="http://schemas.openxmlformats.org/officeDocument/2006/relationships/image" Target="../media/image39.gif"/><Relationship Id="rId26" Type="http://schemas.openxmlformats.org/officeDocument/2006/relationships/image" Target="../media/image47.png"/><Relationship Id="rId39" Type="http://schemas.openxmlformats.org/officeDocument/2006/relationships/image" Target="../media/image60.gif"/><Relationship Id="rId3" Type="http://schemas.openxmlformats.org/officeDocument/2006/relationships/image" Target="../media/image24.gif"/><Relationship Id="rId21" Type="http://schemas.openxmlformats.org/officeDocument/2006/relationships/image" Target="../media/image42.gif"/><Relationship Id="rId34" Type="http://schemas.openxmlformats.org/officeDocument/2006/relationships/image" Target="../media/image55.gif"/><Relationship Id="rId42" Type="http://schemas.openxmlformats.org/officeDocument/2006/relationships/image" Target="../media/image63.gif"/><Relationship Id="rId47" Type="http://schemas.openxmlformats.org/officeDocument/2006/relationships/image" Target="../media/image68.png"/><Relationship Id="rId7" Type="http://schemas.openxmlformats.org/officeDocument/2006/relationships/image" Target="../media/image28.gif"/><Relationship Id="rId12" Type="http://schemas.openxmlformats.org/officeDocument/2006/relationships/image" Target="../media/image33.gif"/><Relationship Id="rId17" Type="http://schemas.openxmlformats.org/officeDocument/2006/relationships/image" Target="../media/image38.gif"/><Relationship Id="rId25" Type="http://schemas.openxmlformats.org/officeDocument/2006/relationships/image" Target="../media/image46.png"/><Relationship Id="rId33" Type="http://schemas.openxmlformats.org/officeDocument/2006/relationships/image" Target="../media/image54.gif"/><Relationship Id="rId38" Type="http://schemas.openxmlformats.org/officeDocument/2006/relationships/image" Target="../media/image59.png"/><Relationship Id="rId46" Type="http://schemas.openxmlformats.org/officeDocument/2006/relationships/image" Target="../media/image67.gif"/><Relationship Id="rId2" Type="http://schemas.openxmlformats.org/officeDocument/2006/relationships/notesSlide" Target="../notesSlides/notesSlide4.xml"/><Relationship Id="rId16" Type="http://schemas.openxmlformats.org/officeDocument/2006/relationships/image" Target="../media/image37.gif"/><Relationship Id="rId20" Type="http://schemas.openxmlformats.org/officeDocument/2006/relationships/image" Target="../media/image41.gif"/><Relationship Id="rId29" Type="http://schemas.openxmlformats.org/officeDocument/2006/relationships/image" Target="../media/image50.png"/><Relationship Id="rId41" Type="http://schemas.openxmlformats.org/officeDocument/2006/relationships/image" Target="../media/image62.gif"/><Relationship Id="rId1" Type="http://schemas.openxmlformats.org/officeDocument/2006/relationships/slideLayout" Target="../slideLayouts/slideLayout30.xml"/><Relationship Id="rId6" Type="http://schemas.openxmlformats.org/officeDocument/2006/relationships/image" Target="../media/image27.gif"/><Relationship Id="rId11" Type="http://schemas.openxmlformats.org/officeDocument/2006/relationships/image" Target="../media/image32.gif"/><Relationship Id="rId24" Type="http://schemas.openxmlformats.org/officeDocument/2006/relationships/image" Target="../media/image45.gif"/><Relationship Id="rId32" Type="http://schemas.openxmlformats.org/officeDocument/2006/relationships/image" Target="../media/image53.gif"/><Relationship Id="rId37" Type="http://schemas.openxmlformats.org/officeDocument/2006/relationships/image" Target="../media/image58.png"/><Relationship Id="rId40" Type="http://schemas.openxmlformats.org/officeDocument/2006/relationships/image" Target="../media/image61.png"/><Relationship Id="rId45" Type="http://schemas.openxmlformats.org/officeDocument/2006/relationships/image" Target="../media/image66.gif"/><Relationship Id="rId5" Type="http://schemas.openxmlformats.org/officeDocument/2006/relationships/image" Target="../media/image26.gif"/><Relationship Id="rId15" Type="http://schemas.openxmlformats.org/officeDocument/2006/relationships/image" Target="../media/image36.gif"/><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49" Type="http://schemas.openxmlformats.org/officeDocument/2006/relationships/image" Target="../media/image70.gif"/><Relationship Id="rId10" Type="http://schemas.openxmlformats.org/officeDocument/2006/relationships/image" Target="../media/image31.gif"/><Relationship Id="rId19" Type="http://schemas.openxmlformats.org/officeDocument/2006/relationships/image" Target="../media/image40.gif"/><Relationship Id="rId31" Type="http://schemas.openxmlformats.org/officeDocument/2006/relationships/image" Target="../media/image52.png"/><Relationship Id="rId44" Type="http://schemas.openxmlformats.org/officeDocument/2006/relationships/image" Target="../media/image65.gif"/><Relationship Id="rId4" Type="http://schemas.openxmlformats.org/officeDocument/2006/relationships/image" Target="../media/image25.gif"/><Relationship Id="rId9" Type="http://schemas.openxmlformats.org/officeDocument/2006/relationships/image" Target="../media/image30.gif"/><Relationship Id="rId14" Type="http://schemas.openxmlformats.org/officeDocument/2006/relationships/image" Target="../media/image35.gif"/><Relationship Id="rId22" Type="http://schemas.openxmlformats.org/officeDocument/2006/relationships/image" Target="../media/image43.gif"/><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gif"/><Relationship Id="rId48" Type="http://schemas.openxmlformats.org/officeDocument/2006/relationships/image" Target="../media/image69.gif"/><Relationship Id="rId8" Type="http://schemas.openxmlformats.org/officeDocument/2006/relationships/image" Target="../media/image29.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7"/>
          </p:nvPr>
        </p:nvSpPr>
        <p:spPr>
          <a:xfrm>
            <a:off x="257175" y="4709826"/>
            <a:ext cx="8886825" cy="1386174"/>
          </a:xfrm>
        </p:spPr>
        <p:txBody>
          <a:bodyPr>
            <a:noAutofit/>
          </a:bodyPr>
          <a:lstStyle/>
          <a:p>
            <a:r>
              <a:rPr lang="ru-RU" sz="1800" b="1" dirty="0" smtClean="0"/>
              <a:t>Андрей Локтев</a:t>
            </a:r>
            <a:endParaRPr lang="en-GB" sz="1800" b="1" dirty="0" smtClean="0"/>
          </a:p>
          <a:p>
            <a:r>
              <a:rPr lang="ru-RU" sz="1800" b="1" dirty="0" smtClean="0"/>
              <a:t>консультант по ключевым информационным решениям </a:t>
            </a:r>
            <a:r>
              <a:rPr lang="en-GB" sz="1800" b="1" dirty="0" smtClean="0"/>
              <a:t>Elsevier</a:t>
            </a:r>
            <a:endParaRPr lang="en-US" sz="1800" b="1" dirty="0" smtClean="0">
              <a:solidFill>
                <a:schemeClr val="bg1">
                  <a:lumMod val="50000"/>
                </a:schemeClr>
              </a:solidFill>
            </a:endParaRPr>
          </a:p>
        </p:txBody>
      </p:sp>
      <p:sp>
        <p:nvSpPr>
          <p:cNvPr id="2" name="Title 1"/>
          <p:cNvSpPr>
            <a:spLocks noGrp="1"/>
          </p:cNvSpPr>
          <p:nvPr>
            <p:ph type="ctrTitle"/>
          </p:nvPr>
        </p:nvSpPr>
        <p:spPr/>
        <p:txBody>
          <a:bodyPr/>
          <a:lstStyle/>
          <a:p>
            <a:pPr lvl="0"/>
            <a:r>
              <a:rPr lang="ru-RU" sz="2400" dirty="0"/>
              <a:t>Подходы к работе с научными источниками и формированию библиографических списков с использованием функционала платформ </a:t>
            </a:r>
            <a:r>
              <a:rPr lang="en-US" sz="2400" dirty="0" err="1"/>
              <a:t>ScienceDirect</a:t>
            </a:r>
            <a:r>
              <a:rPr lang="en-US" sz="2400" dirty="0"/>
              <a:t> </a:t>
            </a:r>
            <a:r>
              <a:rPr lang="ru-RU" sz="2400" dirty="0"/>
              <a:t>и </a:t>
            </a:r>
            <a:r>
              <a:rPr lang="en-US" sz="2400" dirty="0" err="1"/>
              <a:t>Mendeley</a:t>
            </a:r>
            <a:r>
              <a:rPr lang="en-US" sz="2400" dirty="0"/>
              <a:t> </a:t>
            </a:r>
          </a:p>
        </p:txBody>
      </p:sp>
      <p:sp>
        <p:nvSpPr>
          <p:cNvPr id="4" name="Text Placeholder 3"/>
          <p:cNvSpPr>
            <a:spLocks noGrp="1"/>
          </p:cNvSpPr>
          <p:nvPr>
            <p:ph type="body" sz="quarter" idx="18"/>
          </p:nvPr>
        </p:nvSpPr>
        <p:spPr>
          <a:xfrm>
            <a:off x="257175" y="6341052"/>
            <a:ext cx="6905625" cy="440748"/>
          </a:xfrm>
        </p:spPr>
        <p:txBody>
          <a:bodyPr>
            <a:normAutofit/>
          </a:bodyPr>
          <a:lstStyle/>
          <a:p>
            <a:r>
              <a:rPr lang="en-US" sz="1800" b="1" dirty="0" smtClean="0">
                <a:solidFill>
                  <a:schemeClr val="bg1">
                    <a:lumMod val="50000"/>
                  </a:schemeClr>
                </a:solidFill>
              </a:rPr>
              <a:t>15</a:t>
            </a:r>
            <a:r>
              <a:rPr lang="ru-RU" sz="1800" b="1" dirty="0" smtClean="0">
                <a:solidFill>
                  <a:schemeClr val="bg1">
                    <a:lumMod val="50000"/>
                  </a:schemeClr>
                </a:solidFill>
              </a:rPr>
              <a:t>/</a:t>
            </a:r>
            <a:r>
              <a:rPr lang="en-GB" sz="1800" b="1" dirty="0" smtClean="0">
                <a:solidFill>
                  <a:schemeClr val="bg1">
                    <a:lumMod val="50000"/>
                  </a:schemeClr>
                </a:solidFill>
              </a:rPr>
              <a:t>1</a:t>
            </a:r>
            <a:r>
              <a:rPr lang="en-US" sz="1800" b="1" dirty="0">
                <a:solidFill>
                  <a:schemeClr val="bg1">
                    <a:lumMod val="50000"/>
                  </a:schemeClr>
                </a:solidFill>
              </a:rPr>
              <a:t>1</a:t>
            </a:r>
            <a:r>
              <a:rPr lang="ru-RU" sz="1800" b="1" dirty="0" smtClean="0">
                <a:solidFill>
                  <a:schemeClr val="bg1">
                    <a:lumMod val="50000"/>
                  </a:schemeClr>
                </a:solidFill>
              </a:rPr>
              <a:t>/2017</a:t>
            </a:r>
            <a:endParaRPr lang="en-US" sz="1800" b="1" dirty="0">
              <a:solidFill>
                <a:schemeClr val="bg1">
                  <a:lumMod val="50000"/>
                </a:schemeClr>
              </a:solidFill>
            </a:endParaRPr>
          </a:p>
        </p:txBody>
      </p:sp>
    </p:spTree>
    <p:extLst>
      <p:ext uri="{BB962C8B-B14F-4D97-AF65-F5344CB8AC3E}">
        <p14:creationId xmlns:p14="http://schemas.microsoft.com/office/powerpoint/2010/main" val="2558697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91145"/>
            <a:ext cx="9144000" cy="5275709"/>
          </a:xfrm>
          <a:prstGeom prst="rect">
            <a:avLst/>
          </a:prstGeom>
        </p:spPr>
      </p:pic>
      <p:sp>
        <p:nvSpPr>
          <p:cNvPr id="3" name="Title 2"/>
          <p:cNvSpPr>
            <a:spLocks noGrp="1"/>
          </p:cNvSpPr>
          <p:nvPr>
            <p:ph type="title"/>
          </p:nvPr>
        </p:nvSpPr>
        <p:spPr/>
        <p:txBody>
          <a:bodyPr/>
          <a:lstStyle/>
          <a:p>
            <a:r>
              <a:rPr lang="en-GB" dirty="0" smtClean="0"/>
              <a:t>Articles in Press – </a:t>
            </a:r>
            <a:r>
              <a:rPr lang="ru-RU" dirty="0" smtClean="0"/>
              <a:t>статьи появляются раньше</a:t>
            </a:r>
            <a:endParaRPr lang="en-US" dirty="0"/>
          </a:p>
        </p:txBody>
      </p:sp>
      <p:sp>
        <p:nvSpPr>
          <p:cNvPr id="5" name="Rectangle 4"/>
          <p:cNvSpPr/>
          <p:nvPr/>
        </p:nvSpPr>
        <p:spPr bwMode="auto">
          <a:xfrm>
            <a:off x="4838700" y="2647206"/>
            <a:ext cx="1600200" cy="43815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
        <p:nvSpPr>
          <p:cNvPr id="6" name="Rectangle 5"/>
          <p:cNvSpPr/>
          <p:nvPr/>
        </p:nvSpPr>
        <p:spPr bwMode="auto">
          <a:xfrm>
            <a:off x="4038600" y="5334000"/>
            <a:ext cx="1600200" cy="43815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Tree>
    <p:extLst>
      <p:ext uri="{BB962C8B-B14F-4D97-AF65-F5344CB8AC3E}">
        <p14:creationId xmlns:p14="http://schemas.microsoft.com/office/powerpoint/2010/main" val="201367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6797"/>
            <a:ext cx="91440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itle 1"/>
          <p:cNvSpPr>
            <a:spLocks noGrp="1"/>
          </p:cNvSpPr>
          <p:nvPr>
            <p:ph type="title"/>
          </p:nvPr>
        </p:nvSpPr>
        <p:spPr>
          <a:xfrm>
            <a:off x="381000" y="322942"/>
            <a:ext cx="8153400" cy="712788"/>
          </a:xfrm>
        </p:spPr>
        <p:txBody>
          <a:bodyPr>
            <a:normAutofit fontScale="90000"/>
          </a:bodyPr>
          <a:lstStyle/>
          <a:p>
            <a:r>
              <a:rPr lang="en-GB" altLang="en-US" sz="2200" dirty="0" smtClean="0">
                <a:latin typeface="Arial Bold" pitchFamily="34" charset="0"/>
                <a:cs typeface="Arial Bold" pitchFamily="34" charset="0"/>
              </a:rPr>
              <a:t>Research Highlights </a:t>
            </a:r>
            <a:r>
              <a:rPr lang="ru-RU" altLang="en-US" sz="2200" dirty="0" smtClean="0">
                <a:latin typeface="Arial Bold" pitchFamily="34" charset="0"/>
                <a:cs typeface="Arial Bold" pitchFamily="34" charset="0"/>
              </a:rPr>
              <a:t>и графическая аннотация в результатах поиска</a:t>
            </a:r>
            <a:endParaRPr lang="en-US" altLang="en-US" sz="2200" dirty="0" smtClean="0">
              <a:latin typeface="Arial Bold" pitchFamily="34" charset="0"/>
              <a:cs typeface="Arial Bold" pitchFamily="34" charset="0"/>
            </a:endParaRPr>
          </a:p>
        </p:txBody>
      </p:sp>
      <p:sp>
        <p:nvSpPr>
          <p:cNvPr id="6" name="Rectangle 5"/>
          <p:cNvSpPr>
            <a:spLocks noChangeArrowheads="1"/>
          </p:cNvSpPr>
          <p:nvPr/>
        </p:nvSpPr>
        <p:spPr bwMode="auto">
          <a:xfrm>
            <a:off x="2438400" y="2743200"/>
            <a:ext cx="6096000" cy="17526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ctr" eaLnBrk="1" hangingPunct="1">
              <a:lnSpc>
                <a:spcPct val="85000"/>
              </a:lnSpc>
              <a:spcBef>
                <a:spcPct val="35000"/>
              </a:spcBef>
              <a:buClr>
                <a:schemeClr val="tx1"/>
              </a:buClr>
            </a:pPr>
            <a:endParaRPr lang="en-US" altLang="en-US" sz="2000" b="0">
              <a:solidFill>
                <a:srgbClr val="333333"/>
              </a:solidFill>
              <a:latin typeface="Arial Narrow" pitchFamily="34" charset="0"/>
            </a:endParaRPr>
          </a:p>
        </p:txBody>
      </p:sp>
      <p:sp>
        <p:nvSpPr>
          <p:cNvPr id="5" name="Rectangle 4"/>
          <p:cNvSpPr>
            <a:spLocks noChangeArrowheads="1"/>
          </p:cNvSpPr>
          <p:nvPr/>
        </p:nvSpPr>
        <p:spPr bwMode="auto">
          <a:xfrm>
            <a:off x="2438400" y="6203270"/>
            <a:ext cx="6096000" cy="65473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ctr" eaLnBrk="1" hangingPunct="1">
              <a:lnSpc>
                <a:spcPct val="85000"/>
              </a:lnSpc>
              <a:spcBef>
                <a:spcPct val="35000"/>
              </a:spcBef>
              <a:buClr>
                <a:schemeClr val="tx1"/>
              </a:buClr>
            </a:pPr>
            <a:endParaRPr lang="en-US" altLang="en-US" sz="2000" b="0">
              <a:solidFill>
                <a:srgbClr val="333333"/>
              </a:solidFill>
              <a:latin typeface="Arial Narrow" pitchFamily="34" charset="0"/>
            </a:endParaRPr>
          </a:p>
        </p:txBody>
      </p:sp>
    </p:spTree>
    <p:extLst>
      <p:ext uri="{BB962C8B-B14F-4D97-AF65-F5344CB8AC3E}">
        <p14:creationId xmlns:p14="http://schemas.microsoft.com/office/powerpoint/2010/main" val="27975167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09600" y="381000"/>
            <a:ext cx="7770813" cy="712787"/>
          </a:xfrm>
        </p:spPr>
        <p:txBody>
          <a:bodyPr vert="horz" lIns="91440" tIns="45720" rIns="91440" bIns="45720" rtlCol="0" anchor="ctr">
            <a:noAutofit/>
          </a:bodyPr>
          <a:lstStyle/>
          <a:p>
            <a:r>
              <a:rPr lang="ru-RU" dirty="0" smtClean="0"/>
              <a:t>Внешний </a:t>
            </a:r>
            <a:r>
              <a:rPr lang="ru-RU" dirty="0"/>
              <a:t>вид </a:t>
            </a:r>
            <a:r>
              <a:rPr lang="ru-RU" dirty="0" smtClean="0"/>
              <a:t>статьи после ее открытия</a:t>
            </a:r>
            <a:endParaRPr lang="en-US" dirty="0"/>
          </a:p>
        </p:txBody>
      </p:sp>
      <p:pic>
        <p:nvPicPr>
          <p:cNvPr id="4" name="Picture 3"/>
          <p:cNvPicPr>
            <a:picLocks noChangeAspect="1"/>
          </p:cNvPicPr>
          <p:nvPr/>
        </p:nvPicPr>
        <p:blipFill>
          <a:blip r:embed="rId3"/>
          <a:stretch>
            <a:fillRect/>
          </a:stretch>
        </p:blipFill>
        <p:spPr>
          <a:xfrm>
            <a:off x="0" y="1078547"/>
            <a:ext cx="9144000" cy="5008815"/>
          </a:xfrm>
          <a:prstGeom prst="rect">
            <a:avLst/>
          </a:prstGeom>
        </p:spPr>
      </p:pic>
    </p:spTree>
    <p:extLst>
      <p:ext uri="{BB962C8B-B14F-4D97-AF65-F5344CB8AC3E}">
        <p14:creationId xmlns:p14="http://schemas.microsoft.com/office/powerpoint/2010/main" val="4031884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61423"/>
            <a:ext cx="8885237" cy="5796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1295400" y="5262290"/>
            <a:ext cx="2667000" cy="1008062"/>
          </a:xfrm>
          <a:prstGeom prst="wedgeRoundRectCallout">
            <a:avLst>
              <a:gd name="adj1" fmla="val -66598"/>
              <a:gd name="adj2" fmla="val 21556"/>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solidFill>
                  <a:srgbClr val="FF0000"/>
                </a:solidFill>
              </a:rPr>
              <a:t>Изображения и таблицы в удобном для скачивания формате</a:t>
            </a:r>
            <a:endParaRPr lang="ru-RU" sz="1600" dirty="0">
              <a:solidFill>
                <a:srgbClr val="FF0000"/>
              </a:solidFill>
            </a:endParaRPr>
          </a:p>
        </p:txBody>
      </p:sp>
      <p:sp>
        <p:nvSpPr>
          <p:cNvPr id="10" name="Title 1"/>
          <p:cNvSpPr>
            <a:spLocks noGrp="1"/>
          </p:cNvSpPr>
          <p:nvPr>
            <p:ph type="title"/>
          </p:nvPr>
        </p:nvSpPr>
        <p:spPr>
          <a:xfrm>
            <a:off x="609600" y="381000"/>
            <a:ext cx="7770813" cy="712787"/>
          </a:xfrm>
        </p:spPr>
        <p:txBody>
          <a:bodyPr vert="horz" lIns="91440" tIns="45720" rIns="91440" bIns="45720" rtlCol="0" anchor="ctr">
            <a:noAutofit/>
          </a:bodyPr>
          <a:lstStyle/>
          <a:p>
            <a:r>
              <a:rPr lang="ru-RU" dirty="0" smtClean="0"/>
              <a:t>Внешний </a:t>
            </a:r>
            <a:r>
              <a:rPr lang="ru-RU" dirty="0"/>
              <a:t>вид </a:t>
            </a:r>
            <a:r>
              <a:rPr lang="ru-RU" dirty="0" smtClean="0"/>
              <a:t>статьи после ее открытия</a:t>
            </a:r>
            <a:endParaRPr lang="en-US" dirty="0"/>
          </a:p>
        </p:txBody>
      </p:sp>
      <p:sp>
        <p:nvSpPr>
          <p:cNvPr id="6" name="Rounded Rectangular Callout 5"/>
          <p:cNvSpPr/>
          <p:nvPr/>
        </p:nvSpPr>
        <p:spPr>
          <a:xfrm>
            <a:off x="1834055" y="1981200"/>
            <a:ext cx="2667000" cy="1008062"/>
          </a:xfrm>
          <a:prstGeom prst="wedgeRoundRectCallout">
            <a:avLst>
              <a:gd name="adj1" fmla="val -66598"/>
              <a:gd name="adj2" fmla="val 21556"/>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solidFill>
                  <a:srgbClr val="FF0000"/>
                </a:solidFill>
              </a:rPr>
              <a:t>Разделы статьи</a:t>
            </a:r>
            <a:endParaRPr lang="ru-RU" sz="1600" dirty="0">
              <a:solidFill>
                <a:srgbClr val="FF0000"/>
              </a:solidFill>
            </a:endParaRPr>
          </a:p>
        </p:txBody>
      </p:sp>
    </p:spTree>
    <p:extLst>
      <p:ext uri="{BB962C8B-B14F-4D97-AF65-F5344CB8AC3E}">
        <p14:creationId xmlns:p14="http://schemas.microsoft.com/office/powerpoint/2010/main" val="3409313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Дополнительная информация о статье</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814388"/>
            <a:ext cx="9018587"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6743700" y="1219200"/>
            <a:ext cx="2336800" cy="2133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
        <p:nvSpPr>
          <p:cNvPr id="6" name="Rectangle 5"/>
          <p:cNvSpPr/>
          <p:nvPr/>
        </p:nvSpPr>
        <p:spPr bwMode="auto">
          <a:xfrm>
            <a:off x="6742824" y="3581400"/>
            <a:ext cx="2337676"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
        <p:nvSpPr>
          <p:cNvPr id="7" name="Rectangle 6"/>
          <p:cNvSpPr/>
          <p:nvPr/>
        </p:nvSpPr>
        <p:spPr bwMode="auto">
          <a:xfrm>
            <a:off x="6739854" y="4641272"/>
            <a:ext cx="2340645" cy="153092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Tree>
    <p:extLst>
      <p:ext uri="{BB962C8B-B14F-4D97-AF65-F5344CB8AC3E}">
        <p14:creationId xmlns:p14="http://schemas.microsoft.com/office/powerpoint/2010/main" val="196930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0855" y="663954"/>
            <a:ext cx="8686801" cy="1070713"/>
          </a:xfrm>
        </p:spPr>
        <p:txBody>
          <a:bodyPr/>
          <a:lstStyle/>
          <a:p>
            <a:r>
              <a:rPr lang="ru-RU" sz="2800" b="1" dirty="0" smtClean="0">
                <a:solidFill>
                  <a:srgbClr val="007398"/>
                </a:solidFill>
                <a:latin typeface="Arial" panose="020B0604020202020204" pitchFamily="34" charset="0"/>
                <a:cs typeface="Arial" panose="020B0604020202020204" pitchFamily="34" charset="0"/>
              </a:rPr>
              <a:t>Инновации в представлении содержимого</a:t>
            </a:r>
            <a:r>
              <a:rPr lang="en-US" sz="2800" b="1" dirty="0">
                <a:solidFill>
                  <a:srgbClr val="007398"/>
                </a:solidFill>
                <a:latin typeface="Arial" panose="020B0604020202020204" pitchFamily="34" charset="0"/>
                <a:cs typeface="Arial" panose="020B0604020202020204" pitchFamily="34" charset="0"/>
              </a:rPr>
              <a:t/>
            </a:r>
            <a:br>
              <a:rPr lang="en-US" sz="2800" b="1" dirty="0">
                <a:solidFill>
                  <a:srgbClr val="007398"/>
                </a:solidFill>
                <a:latin typeface="Arial" panose="020B0604020202020204" pitchFamily="34" charset="0"/>
                <a:cs typeface="Arial" panose="020B0604020202020204" pitchFamily="34" charset="0"/>
              </a:rPr>
            </a:br>
            <a:endParaRPr lang="en-US" sz="2800" b="1" dirty="0"/>
          </a:p>
        </p:txBody>
      </p:sp>
      <p:pic>
        <p:nvPicPr>
          <p:cNvPr id="13" name="Picture 12"/>
          <p:cNvPicPr>
            <a:picLocks noChangeAspect="1" noChangeArrowheads="1"/>
          </p:cNvPicPr>
          <p:nvPr/>
        </p:nvPicPr>
        <p:blipFill>
          <a:blip r:embed="rId3"/>
          <a:srcRect/>
          <a:stretch>
            <a:fillRect/>
          </a:stretch>
        </p:blipFill>
        <p:spPr bwMode="auto">
          <a:xfrm>
            <a:off x="4014586" y="1850564"/>
            <a:ext cx="1192006" cy="1188720"/>
          </a:xfrm>
          <a:prstGeom prst="rect">
            <a:avLst/>
          </a:prstGeom>
          <a:ln>
            <a:solidFill>
              <a:schemeClr val="tx2"/>
            </a:solidFill>
          </a:ln>
          <a:effectLst/>
        </p:spPr>
      </p:pic>
      <p:pic>
        <p:nvPicPr>
          <p:cNvPr id="14" name="Picture 5" descr="http://www.webzo.org/tutorials/flash/images/mouse-cursor-recorder-2.png"/>
          <p:cNvPicPr>
            <a:picLocks noChangeAspect="1" noChangeArrowheads="1"/>
          </p:cNvPicPr>
          <p:nvPr/>
        </p:nvPicPr>
        <p:blipFill>
          <a:blip r:embed="rId4"/>
          <a:srcRect/>
          <a:stretch>
            <a:fillRect/>
          </a:stretch>
        </p:blipFill>
        <p:spPr bwMode="auto">
          <a:xfrm>
            <a:off x="4261731" y="2267344"/>
            <a:ext cx="37139" cy="108065"/>
          </a:xfrm>
          <a:prstGeom prst="rect">
            <a:avLst/>
          </a:prstGeom>
          <a:ln>
            <a:solidFill>
              <a:schemeClr val="tx2"/>
            </a:solidFill>
          </a:ln>
          <a:effectLst>
            <a:outerShdw blurRad="63500" sx="102000" sy="102000" algn="ctr" rotWithShape="0">
              <a:prstClr val="black">
                <a:alpha val="40000"/>
              </a:prstClr>
            </a:outerShdw>
          </a:effectLst>
        </p:spPr>
      </p:pic>
      <p:grpSp>
        <p:nvGrpSpPr>
          <p:cNvPr id="15" name="Group 14"/>
          <p:cNvGrpSpPr/>
          <p:nvPr/>
        </p:nvGrpSpPr>
        <p:grpSpPr>
          <a:xfrm>
            <a:off x="4003256" y="4047285"/>
            <a:ext cx="1204119" cy="1188720"/>
            <a:chOff x="3965909" y="4833337"/>
            <a:chExt cx="1204119" cy="1188720"/>
          </a:xfrm>
          <a:effectLst/>
        </p:grpSpPr>
        <p:sp>
          <p:nvSpPr>
            <p:cNvPr id="16" name="Rectangle 15">
              <a:hlinkClick r:id="rId5"/>
            </p:cNvPr>
            <p:cNvSpPr/>
            <p:nvPr/>
          </p:nvSpPr>
          <p:spPr>
            <a:xfrm>
              <a:off x="3981308" y="4833337"/>
              <a:ext cx="1188720" cy="1188720"/>
            </a:xfrm>
            <a:prstGeom prst="rect">
              <a:avLst/>
            </a:prstGeom>
            <a:solidFill>
              <a:schemeClr val="bg1"/>
            </a:solidFill>
            <a:ln w="3175">
              <a:solidFill>
                <a:schemeClr val="tx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900000">
              <a:off x="3965909" y="5224304"/>
              <a:ext cx="1065482" cy="3977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18" name="Picture 17">
            <a:hlinkClick r:id="rId7"/>
          </p:cNvPr>
          <p:cNvPicPr preferRelativeResize="0">
            <a:picLocks noChangeAspect="1"/>
          </p:cNvPicPr>
          <p:nvPr/>
        </p:nvPicPr>
        <p:blipFill>
          <a:blip r:embed="rId8"/>
          <a:stretch>
            <a:fillRect/>
          </a:stretch>
        </p:blipFill>
        <p:spPr>
          <a:xfrm>
            <a:off x="1045385" y="4047285"/>
            <a:ext cx="1188720" cy="1188720"/>
          </a:xfrm>
          <a:prstGeom prst="rect">
            <a:avLst/>
          </a:prstGeom>
          <a:ln>
            <a:solidFill>
              <a:srgbClr val="FF8200"/>
            </a:solidFill>
          </a:ln>
          <a:effectLst/>
        </p:spPr>
      </p:pic>
      <p:pic>
        <p:nvPicPr>
          <p:cNvPr id="19" name="Picture 18">
            <a:hlinkClick r:id="rId9"/>
          </p:cNvPr>
          <p:cNvPicPr preferRelativeResize="0">
            <a:picLocks noChangeAspect="1"/>
          </p:cNvPicPr>
          <p:nvPr/>
        </p:nvPicPr>
        <p:blipFill>
          <a:blip r:embed="rId10"/>
          <a:stretch>
            <a:fillRect/>
          </a:stretch>
        </p:blipFill>
        <p:spPr>
          <a:xfrm>
            <a:off x="1091806" y="1850564"/>
            <a:ext cx="1188720" cy="1188720"/>
          </a:xfrm>
          <a:prstGeom prst="rect">
            <a:avLst/>
          </a:prstGeom>
          <a:ln>
            <a:solidFill>
              <a:srgbClr val="FF8200"/>
            </a:solidFill>
          </a:ln>
          <a:effectLst/>
        </p:spPr>
      </p:pic>
      <p:pic>
        <p:nvPicPr>
          <p:cNvPr id="20" name="Picture 19">
            <a:hlinkClick r:id="rId11"/>
          </p:cNvPr>
          <p:cNvPicPr preferRelativeResize="0">
            <a:picLocks noChangeAspect="1"/>
          </p:cNvPicPr>
          <p:nvPr/>
        </p:nvPicPr>
        <p:blipFill>
          <a:blip r:embed="rId12"/>
          <a:stretch>
            <a:fillRect/>
          </a:stretch>
        </p:blipFill>
        <p:spPr>
          <a:xfrm>
            <a:off x="2554839" y="1850564"/>
            <a:ext cx="1188720" cy="1188720"/>
          </a:xfrm>
          <a:prstGeom prst="rect">
            <a:avLst/>
          </a:prstGeom>
          <a:ln>
            <a:solidFill>
              <a:srgbClr val="FF8200"/>
            </a:solidFill>
          </a:ln>
          <a:effectLst/>
        </p:spPr>
      </p:pic>
      <p:pic>
        <p:nvPicPr>
          <p:cNvPr id="21" name="Picture 20">
            <a:hlinkClick r:id="rId13"/>
          </p:cNvPr>
          <p:cNvPicPr preferRelativeResize="0">
            <a:picLocks noChangeAspect="1"/>
          </p:cNvPicPr>
          <p:nvPr/>
        </p:nvPicPr>
        <p:blipFill>
          <a:blip r:embed="rId14"/>
          <a:stretch>
            <a:fillRect/>
          </a:stretch>
        </p:blipFill>
        <p:spPr>
          <a:xfrm>
            <a:off x="5480905" y="1850564"/>
            <a:ext cx="1188720" cy="1188720"/>
          </a:xfrm>
          <a:prstGeom prst="rect">
            <a:avLst/>
          </a:prstGeom>
          <a:ln>
            <a:solidFill>
              <a:srgbClr val="FF8200"/>
            </a:solidFill>
          </a:ln>
          <a:effectLst/>
        </p:spPr>
      </p:pic>
      <p:sp>
        <p:nvSpPr>
          <p:cNvPr id="22" name="TextBox 21"/>
          <p:cNvSpPr txBox="1"/>
          <p:nvPr/>
        </p:nvSpPr>
        <p:spPr>
          <a:xfrm>
            <a:off x="1091806" y="3131654"/>
            <a:ext cx="118872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Pathway Studio</a:t>
            </a:r>
          </a:p>
        </p:txBody>
      </p:sp>
      <p:sp>
        <p:nvSpPr>
          <p:cNvPr id="23" name="TextBox 22"/>
          <p:cNvSpPr txBox="1"/>
          <p:nvPr/>
        </p:nvSpPr>
        <p:spPr>
          <a:xfrm>
            <a:off x="2550559" y="3131654"/>
            <a:ext cx="118872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Virtual Microscope</a:t>
            </a:r>
          </a:p>
        </p:txBody>
      </p:sp>
      <p:sp>
        <p:nvSpPr>
          <p:cNvPr id="24" name="TextBox 23"/>
          <p:cNvSpPr txBox="1"/>
          <p:nvPr/>
        </p:nvSpPr>
        <p:spPr>
          <a:xfrm>
            <a:off x="5420595" y="3131654"/>
            <a:ext cx="133108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Radiological images viewer</a:t>
            </a:r>
          </a:p>
        </p:txBody>
      </p:sp>
      <p:sp>
        <p:nvSpPr>
          <p:cNvPr id="25" name="TextBox 24"/>
          <p:cNvSpPr txBox="1"/>
          <p:nvPr/>
        </p:nvSpPr>
        <p:spPr>
          <a:xfrm>
            <a:off x="3886933" y="3131654"/>
            <a:ext cx="1541063"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Graph</a:t>
            </a:r>
          </a:p>
          <a:p>
            <a:pPr algn="ctr"/>
            <a:r>
              <a:rPr lang="en-US" sz="1200" b="1" dirty="0">
                <a:solidFill>
                  <a:schemeClr val="tx1"/>
                </a:solidFill>
              </a:rPr>
              <a:t>Plotter</a:t>
            </a:r>
          </a:p>
        </p:txBody>
      </p:sp>
      <p:pic>
        <p:nvPicPr>
          <p:cNvPr id="26" name="Picture 25">
            <a:hlinkClick r:id="rId15"/>
          </p:cNvPr>
          <p:cNvPicPr preferRelativeResize="0">
            <a:picLocks noChangeAspect="1"/>
          </p:cNvPicPr>
          <p:nvPr/>
        </p:nvPicPr>
        <p:blipFill>
          <a:blip r:embed="rId16"/>
          <a:stretch>
            <a:fillRect/>
          </a:stretch>
        </p:blipFill>
        <p:spPr>
          <a:xfrm>
            <a:off x="2550559" y="4047285"/>
            <a:ext cx="1188720" cy="1188720"/>
          </a:xfrm>
          <a:prstGeom prst="rect">
            <a:avLst/>
          </a:prstGeom>
          <a:ln>
            <a:solidFill>
              <a:srgbClr val="FF8200"/>
            </a:solidFill>
          </a:ln>
          <a:effectLst/>
        </p:spPr>
      </p:pic>
      <p:sp>
        <p:nvSpPr>
          <p:cNvPr id="27" name="TextBox 26"/>
          <p:cNvSpPr txBox="1"/>
          <p:nvPr/>
        </p:nvSpPr>
        <p:spPr>
          <a:xfrm>
            <a:off x="2547178" y="5336561"/>
            <a:ext cx="1195482"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3D CIF molecular viewer</a:t>
            </a:r>
          </a:p>
        </p:txBody>
      </p:sp>
      <p:pic>
        <p:nvPicPr>
          <p:cNvPr id="28" name="Picture 5">
            <a:hlinkClick r:id="rId17"/>
          </p:cNvPr>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43938" y="1850564"/>
            <a:ext cx="1188720" cy="1188720"/>
          </a:xfrm>
          <a:prstGeom prst="rect">
            <a:avLst/>
          </a:prstGeom>
          <a:noFill/>
          <a:ln w="9525">
            <a:solidFill>
              <a:srgbClr val="FF8200"/>
            </a:solidFill>
            <a:miter lim="800000"/>
            <a:headEnd/>
            <a:tailEnd/>
          </a:ln>
          <a:effectLst/>
          <a:extLst>
            <a:ext uri="{909E8E84-426E-40dd-AFC4-6F175D3DCCD1}">
              <a14:hiddenFill xmlns:a14="http://schemas.microsoft.com/office/drawing/2010/main" xmlns="">
                <a:solidFill>
                  <a:schemeClr val="accent1"/>
                </a:solidFill>
              </a14:hiddenFill>
            </a:ext>
          </a:extLst>
        </p:spPr>
      </p:pic>
      <p:sp>
        <p:nvSpPr>
          <p:cNvPr id="29" name="TextBox 28"/>
          <p:cNvSpPr txBox="1"/>
          <p:nvPr/>
        </p:nvSpPr>
        <p:spPr>
          <a:xfrm>
            <a:off x="6939657" y="3131654"/>
            <a:ext cx="1193002"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Arabidopsis gene viewer</a:t>
            </a:r>
          </a:p>
        </p:txBody>
      </p:sp>
      <p:pic>
        <p:nvPicPr>
          <p:cNvPr id="30"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43938" y="4047285"/>
            <a:ext cx="1188720" cy="1188720"/>
          </a:xfrm>
          <a:prstGeom prst="rect">
            <a:avLst/>
          </a:prstGeom>
          <a:noFill/>
          <a:ln w="9525">
            <a:solidFill>
              <a:srgbClr val="FF8200"/>
            </a:solidFill>
            <a:miter lim="800000"/>
            <a:headEnd/>
            <a:tailEnd/>
          </a:ln>
          <a:effectLst/>
          <a:extLst>
            <a:ext uri="{909E8E84-426E-40dd-AFC4-6F175D3DCCD1}">
              <a14:hiddenFill xmlns:a14="http://schemas.microsoft.com/office/drawing/2010/main" xmlns="">
                <a:solidFill>
                  <a:schemeClr val="accent1"/>
                </a:solidFill>
              </a14:hiddenFill>
            </a:ext>
          </a:extLst>
        </p:spPr>
      </p:pic>
      <p:pic>
        <p:nvPicPr>
          <p:cNvPr id="31" name="Picture 9">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80905" y="4047285"/>
            <a:ext cx="1188720" cy="1188720"/>
          </a:xfrm>
          <a:prstGeom prst="rect">
            <a:avLst/>
          </a:prstGeom>
          <a:noFill/>
          <a:ln w="9525">
            <a:solidFill>
              <a:srgbClr val="FF8200"/>
            </a:solidFill>
            <a:miter lim="800000"/>
            <a:headEnd/>
            <a:tailEnd/>
          </a:ln>
          <a:effectLst/>
          <a:extLst>
            <a:ext uri="{909E8E84-426E-40dd-AFC4-6F175D3DCCD1}">
              <a14:hiddenFill xmlns:a14="http://schemas.microsoft.com/office/drawing/2010/main" xmlns="">
                <a:solidFill>
                  <a:schemeClr val="accent1"/>
                </a:solidFill>
              </a14:hiddenFill>
            </a:ext>
          </a:extLst>
        </p:spPr>
      </p:pic>
      <p:sp>
        <p:nvSpPr>
          <p:cNvPr id="32" name="TextBox 31"/>
          <p:cNvSpPr txBox="1"/>
          <p:nvPr/>
        </p:nvSpPr>
        <p:spPr>
          <a:xfrm>
            <a:off x="5480904" y="5336561"/>
            <a:ext cx="1188721"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Interactive Case Insights</a:t>
            </a:r>
          </a:p>
        </p:txBody>
      </p:sp>
      <p:sp>
        <p:nvSpPr>
          <p:cNvPr id="33" name="TextBox 32"/>
          <p:cNvSpPr txBox="1"/>
          <p:nvPr/>
        </p:nvSpPr>
        <p:spPr>
          <a:xfrm>
            <a:off x="6939657" y="5336561"/>
            <a:ext cx="1193002"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3D virtual environments</a:t>
            </a:r>
          </a:p>
        </p:txBody>
      </p:sp>
      <p:sp>
        <p:nvSpPr>
          <p:cNvPr id="43" name="TextBox 42"/>
          <p:cNvSpPr txBox="1"/>
          <p:nvPr/>
        </p:nvSpPr>
        <p:spPr>
          <a:xfrm>
            <a:off x="1041743" y="5336561"/>
            <a:ext cx="1192362"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NIF</a:t>
            </a:r>
          </a:p>
          <a:p>
            <a:pPr algn="ctr"/>
            <a:r>
              <a:rPr lang="en-US" sz="1200" b="1" dirty="0">
                <a:solidFill>
                  <a:schemeClr val="tx1"/>
                </a:solidFill>
              </a:rPr>
              <a:t>Antibody app</a:t>
            </a:r>
          </a:p>
        </p:txBody>
      </p:sp>
      <p:sp>
        <p:nvSpPr>
          <p:cNvPr id="44" name="Rectangle 43"/>
          <p:cNvSpPr/>
          <p:nvPr/>
        </p:nvSpPr>
        <p:spPr>
          <a:xfrm>
            <a:off x="248647" y="6349066"/>
            <a:ext cx="2301912" cy="307777"/>
          </a:xfrm>
          <a:prstGeom prst="rect">
            <a:avLst/>
          </a:prstGeom>
        </p:spPr>
        <p:txBody>
          <a:bodyPr wrap="none">
            <a:spAutoFit/>
          </a:bodyPr>
          <a:lstStyle/>
          <a:p>
            <a:pPr marL="86868" indent="0">
              <a:buNone/>
            </a:pPr>
            <a:r>
              <a:rPr lang="en-US" sz="1400" dirty="0">
                <a:solidFill>
                  <a:schemeClr val="tx2"/>
                </a:solidFill>
              </a:rPr>
              <a:t>(</a:t>
            </a:r>
            <a:r>
              <a:rPr lang="en-US" sz="1400" u="sng" dirty="0">
                <a:solidFill>
                  <a:schemeClr val="tx2"/>
                </a:solidFill>
              </a:rPr>
              <a:t>Click</a:t>
            </a:r>
            <a:r>
              <a:rPr lang="en-US" sz="1400" dirty="0">
                <a:solidFill>
                  <a:schemeClr val="tx2"/>
                </a:solidFill>
              </a:rPr>
              <a:t> icons for more info)</a:t>
            </a:r>
          </a:p>
        </p:txBody>
      </p:sp>
      <p:sp>
        <p:nvSpPr>
          <p:cNvPr id="45" name="TextBox 44"/>
          <p:cNvSpPr txBox="1"/>
          <p:nvPr/>
        </p:nvSpPr>
        <p:spPr>
          <a:xfrm>
            <a:off x="4017087" y="5336561"/>
            <a:ext cx="1189503"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Open </a:t>
            </a:r>
          </a:p>
          <a:p>
            <a:pPr algn="ctr"/>
            <a:r>
              <a:rPr lang="en-US" sz="1200" b="1" dirty="0">
                <a:solidFill>
                  <a:schemeClr val="tx1"/>
                </a:solidFill>
              </a:rPr>
              <a:t>Data</a:t>
            </a:r>
          </a:p>
        </p:txBody>
      </p:sp>
      <p:pic>
        <p:nvPicPr>
          <p:cNvPr id="47" name="Picture 46"/>
          <p:cNvPicPr>
            <a:picLocks noChangeAspect="1"/>
          </p:cNvPicPr>
          <p:nvPr/>
        </p:nvPicPr>
        <p:blipFill>
          <a:blip r:embed="rId22"/>
          <a:stretch>
            <a:fillRect/>
          </a:stretch>
        </p:blipFill>
        <p:spPr>
          <a:xfrm>
            <a:off x="398612" y="663974"/>
            <a:ext cx="494300" cy="636886"/>
          </a:xfrm>
          <a:prstGeom prst="rect">
            <a:avLst/>
          </a:prstGeom>
        </p:spPr>
      </p:pic>
    </p:spTree>
    <p:extLst>
      <p:ext uri="{BB962C8B-B14F-4D97-AF65-F5344CB8AC3E}">
        <p14:creationId xmlns:p14="http://schemas.microsoft.com/office/powerpoint/2010/main" val="257536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47828" y="1238533"/>
            <a:ext cx="2847619" cy="2266667"/>
          </a:xfrm>
          <a:prstGeom prst="rect">
            <a:avLst/>
          </a:prstGeom>
        </p:spPr>
      </p:pic>
      <p:sp>
        <p:nvSpPr>
          <p:cNvPr id="3" name="Slide Number Placeholder 2"/>
          <p:cNvSpPr>
            <a:spLocks noGrp="1"/>
          </p:cNvSpPr>
          <p:nvPr>
            <p:ph type="sldNum" sz="quarter" idx="12"/>
          </p:nvPr>
        </p:nvSpPr>
        <p:spPr/>
        <p:txBody>
          <a:bodyPr/>
          <a:lstStyle/>
          <a:p>
            <a:fld id="{6FF143CE-B2F2-4E10-8847-F2E300A111D7}" type="slidenum">
              <a:rPr lang="en-US" smtClean="0"/>
              <a:t>16</a:t>
            </a:fld>
            <a:endParaRPr lang="en-US"/>
          </a:p>
        </p:txBody>
      </p:sp>
      <p:sp>
        <p:nvSpPr>
          <p:cNvPr id="4" name="Title 3"/>
          <p:cNvSpPr>
            <a:spLocks noGrp="1"/>
          </p:cNvSpPr>
          <p:nvPr>
            <p:ph type="title"/>
          </p:nvPr>
        </p:nvSpPr>
        <p:spPr>
          <a:xfrm>
            <a:off x="446856" y="504726"/>
            <a:ext cx="8229600" cy="562074"/>
          </a:xfrm>
        </p:spPr>
        <p:txBody>
          <a:bodyPr/>
          <a:lstStyle/>
          <a:p>
            <a:r>
              <a:rPr lang="ru-RU" dirty="0" smtClean="0"/>
              <a:t>Примеры инноваций в контенте</a:t>
            </a:r>
            <a:endParaRPr lang="en-US" dirty="0"/>
          </a:p>
        </p:txBody>
      </p:sp>
      <p:pic>
        <p:nvPicPr>
          <p:cNvPr id="6" name="Picture 5"/>
          <p:cNvPicPr>
            <a:picLocks noChangeAspect="1"/>
          </p:cNvPicPr>
          <p:nvPr/>
        </p:nvPicPr>
        <p:blipFill>
          <a:blip r:embed="rId3"/>
          <a:stretch>
            <a:fillRect/>
          </a:stretch>
        </p:blipFill>
        <p:spPr>
          <a:xfrm>
            <a:off x="6734308" y="1929081"/>
            <a:ext cx="2133333" cy="4285714"/>
          </a:xfrm>
          <a:prstGeom prst="rect">
            <a:avLst/>
          </a:prstGeom>
        </p:spPr>
      </p:pic>
      <p:pic>
        <p:nvPicPr>
          <p:cNvPr id="7" name="Picture 6"/>
          <p:cNvPicPr>
            <a:picLocks noChangeAspect="1"/>
          </p:cNvPicPr>
          <p:nvPr/>
        </p:nvPicPr>
        <p:blipFill>
          <a:blip r:embed="rId4"/>
          <a:stretch>
            <a:fillRect/>
          </a:stretch>
        </p:blipFill>
        <p:spPr>
          <a:xfrm>
            <a:off x="446856" y="3420921"/>
            <a:ext cx="5876190" cy="3600000"/>
          </a:xfrm>
          <a:prstGeom prst="rect">
            <a:avLst/>
          </a:prstGeom>
        </p:spPr>
      </p:pic>
    </p:spTree>
    <p:extLst>
      <p:ext uri="{BB962C8B-B14F-4D97-AF65-F5344CB8AC3E}">
        <p14:creationId xmlns:p14="http://schemas.microsoft.com/office/powerpoint/2010/main" val="95694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srcRect/>
          <a:stretch>
            <a:fillRect/>
          </a:stretch>
        </p:blipFill>
        <p:spPr bwMode="auto">
          <a:xfrm>
            <a:off x="1387475" y="1296988"/>
            <a:ext cx="7011988" cy="4611687"/>
          </a:xfrm>
          <a:prstGeom prst="rect">
            <a:avLst/>
          </a:prstGeom>
          <a:ln>
            <a:noFill/>
          </a:ln>
          <a:effectLst>
            <a:outerShdw blurRad="292100" dist="139700" dir="2700000" algn="tl" rotWithShape="0">
              <a:srgbClr val="333333">
                <a:alpha val="65000"/>
              </a:srgbClr>
            </a:outerShdw>
          </a:effectLst>
          <a:extLst/>
        </p:spPr>
      </p:pic>
      <p:sp>
        <p:nvSpPr>
          <p:cNvPr id="104451" name="Title 1"/>
          <p:cNvSpPr>
            <a:spLocks noGrp="1"/>
          </p:cNvSpPr>
          <p:nvPr>
            <p:ph type="title"/>
          </p:nvPr>
        </p:nvSpPr>
        <p:spPr>
          <a:xfrm>
            <a:off x="457200" y="704850"/>
            <a:ext cx="8237538" cy="419100"/>
          </a:xfrm>
        </p:spPr>
        <p:txBody>
          <a:bodyPr/>
          <a:lstStyle/>
          <a:p>
            <a:r>
              <a:rPr lang="ru-RU" altLang="en-US" smtClean="0">
                <a:latin typeface="Arial Bold" pitchFamily="34" charset="0"/>
                <a:cs typeface="Arial Bold" pitchFamily="34" charset="0"/>
              </a:rPr>
              <a:t>Интерактивные графики</a:t>
            </a:r>
            <a:endParaRPr lang="en-US" altLang="en-US" smtClean="0">
              <a:latin typeface="Arial Bold" pitchFamily="34" charset="0"/>
              <a:cs typeface="Arial Bold" pitchFamily="34" charset="0"/>
            </a:endParaRPr>
          </a:p>
        </p:txBody>
      </p:sp>
      <p:sp>
        <p:nvSpPr>
          <p:cNvPr id="104452" name="Rectangle 2"/>
          <p:cNvSpPr>
            <a:spLocks noChangeArrowheads="1"/>
          </p:cNvSpPr>
          <p:nvPr/>
        </p:nvSpPr>
        <p:spPr bwMode="auto">
          <a:xfrm>
            <a:off x="457200" y="6450013"/>
            <a:ext cx="734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r>
              <a:rPr lang="en-US" altLang="en-US"/>
              <a:t>Article: </a:t>
            </a:r>
            <a:r>
              <a:rPr lang="en-US" altLang="en-US">
                <a:hlinkClick r:id="rId3"/>
              </a:rPr>
              <a:t>http://www.sciencedirect.com/science/article/pii/S0926860X14003688</a:t>
            </a:r>
            <a:r>
              <a:rPr lang="en-US" altLang="en-US"/>
              <a:t> </a:t>
            </a:r>
          </a:p>
        </p:txBody>
      </p:sp>
      <p:sp>
        <p:nvSpPr>
          <p:cNvPr id="7" name="Rectangular Callout 6"/>
          <p:cNvSpPr/>
          <p:nvPr/>
        </p:nvSpPr>
        <p:spPr>
          <a:xfrm>
            <a:off x="4132263" y="4975225"/>
            <a:ext cx="4413250" cy="1406525"/>
          </a:xfrm>
          <a:prstGeom prst="wedgeRectCallout">
            <a:avLst>
              <a:gd name="adj1" fmla="val 11837"/>
              <a:gd name="adj2" fmla="val -74791"/>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ru-RU" dirty="0">
                <a:solidFill>
                  <a:schemeClr val="bg1"/>
                </a:solidFill>
              </a:rPr>
              <a:t>Данные из </a:t>
            </a:r>
            <a:r>
              <a:rPr lang="en-GB" dirty="0">
                <a:solidFill>
                  <a:schemeClr val="bg1"/>
                </a:solidFill>
              </a:rPr>
              <a:t>CSV </a:t>
            </a:r>
            <a:r>
              <a:rPr lang="ru-RU" dirty="0">
                <a:solidFill>
                  <a:schemeClr val="bg1"/>
                </a:solidFill>
              </a:rPr>
              <a:t>конвертируются в интерактивный график с возможностью скачать исходные данные и проверить значения прямо в статье</a:t>
            </a:r>
            <a:endParaRPr lang="en-GB" dirty="0">
              <a:solidFill>
                <a:schemeClr val="bg1"/>
              </a:solidFill>
            </a:endParaRPr>
          </a:p>
        </p:txBody>
      </p:sp>
      <p:sp>
        <p:nvSpPr>
          <p:cNvPr id="4" name="Pentagon 3"/>
          <p:cNvSpPr/>
          <p:nvPr/>
        </p:nvSpPr>
        <p:spPr>
          <a:xfrm>
            <a:off x="204788" y="2743200"/>
            <a:ext cx="3316287" cy="1092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solidFill>
                  <a:schemeClr val="bg1"/>
                </a:solidFill>
              </a:rPr>
              <a:t>Автор загружает данные в формате</a:t>
            </a:r>
            <a:r>
              <a:rPr lang="en-US" dirty="0">
                <a:solidFill>
                  <a:schemeClr val="bg1"/>
                </a:solidFill>
              </a:rPr>
              <a:t> CSV </a:t>
            </a:r>
            <a:r>
              <a:rPr lang="ru-RU" dirty="0">
                <a:solidFill>
                  <a:schemeClr val="bg1"/>
                </a:solidFill>
              </a:rPr>
              <a:t>в качестве сопроводительных данных статьи</a:t>
            </a:r>
            <a:endParaRPr lang="en-GB" dirty="0">
              <a:solidFill>
                <a:schemeClr val="bg1"/>
              </a:solidFill>
            </a:endParaRPr>
          </a:p>
        </p:txBody>
      </p:sp>
    </p:spTree>
    <p:extLst>
      <p:ext uri="{BB962C8B-B14F-4D97-AF65-F5344CB8AC3E}">
        <p14:creationId xmlns:p14="http://schemas.microsoft.com/office/powerpoint/2010/main" val="68333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79" y="1530405"/>
            <a:ext cx="7676865" cy="47314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ru-RU" dirty="0" smtClean="0"/>
              <a:t>Интерактивные</a:t>
            </a:r>
            <a:r>
              <a:rPr lang="en-US" dirty="0" smtClean="0"/>
              <a:t> 3D </a:t>
            </a:r>
            <a:r>
              <a:rPr lang="ru-RU" dirty="0" smtClean="0"/>
              <a:t>модели</a:t>
            </a:r>
            <a:endParaRPr lang="en-US" dirty="0"/>
          </a:p>
        </p:txBody>
      </p:sp>
      <p:sp>
        <p:nvSpPr>
          <p:cNvPr id="6" name="Rectangle 5"/>
          <p:cNvSpPr/>
          <p:nvPr/>
        </p:nvSpPr>
        <p:spPr>
          <a:xfrm>
            <a:off x="457199" y="6449548"/>
            <a:ext cx="7349320" cy="276999"/>
          </a:xfrm>
          <a:prstGeom prst="rect">
            <a:avLst/>
          </a:prstGeom>
        </p:spPr>
        <p:txBody>
          <a:bodyPr wrap="square">
            <a:spAutoFit/>
          </a:bodyPr>
          <a:lstStyle/>
          <a:p>
            <a:r>
              <a:rPr lang="en-US" sz="1200" dirty="0" smtClean="0"/>
              <a:t>Article: </a:t>
            </a:r>
            <a:r>
              <a:rPr lang="en-US" sz="1200" dirty="0">
                <a:hlinkClick r:id="rId3"/>
              </a:rPr>
              <a:t>http://</a:t>
            </a:r>
            <a:r>
              <a:rPr lang="en-US" sz="1200" dirty="0" smtClean="0">
                <a:hlinkClick r:id="rId3"/>
              </a:rPr>
              <a:t>www.sciencedirect.com/science/article/pii/S2212054813000027</a:t>
            </a:r>
            <a:r>
              <a:rPr lang="en-US" sz="1200" dirty="0" smtClean="0"/>
              <a:t> </a:t>
            </a:r>
            <a:endParaRPr lang="en-US" sz="1200" dirty="0"/>
          </a:p>
        </p:txBody>
      </p:sp>
      <p:sp>
        <p:nvSpPr>
          <p:cNvPr id="7" name="Rectangular Callout 6"/>
          <p:cNvSpPr/>
          <p:nvPr/>
        </p:nvSpPr>
        <p:spPr>
          <a:xfrm>
            <a:off x="320721" y="3193294"/>
            <a:ext cx="4414419" cy="1759706"/>
          </a:xfrm>
          <a:prstGeom prst="wedgeRectCallout">
            <a:avLst>
              <a:gd name="adj1" fmla="val 78306"/>
              <a:gd name="adj2" fmla="val 7733"/>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r>
              <a:rPr lang="en-US" dirty="0" smtClean="0">
                <a:solidFill>
                  <a:schemeClr val="bg1"/>
                </a:solidFill>
              </a:rPr>
              <a:t>3D </a:t>
            </a:r>
            <a:r>
              <a:rPr lang="ru-RU" dirty="0" smtClean="0">
                <a:solidFill>
                  <a:schemeClr val="bg1"/>
                </a:solidFill>
              </a:rPr>
              <a:t>модели, специально подготовленные для быстрой загрузки и оперативного отклика на действия пользователя. Их можно приближать, крутить, смотреть стерео изображение и сохранять в различных форматах.</a:t>
            </a:r>
            <a:endParaRPr lang="en-GB" dirty="0">
              <a:solidFill>
                <a:schemeClr val="bg1"/>
              </a:solidFill>
            </a:endParaRPr>
          </a:p>
        </p:txBody>
      </p:sp>
    </p:spTree>
    <p:extLst>
      <p:ext uri="{BB962C8B-B14F-4D97-AF65-F5344CB8AC3E}">
        <p14:creationId xmlns:p14="http://schemas.microsoft.com/office/powerpoint/2010/main" val="394732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8911" y="669301"/>
            <a:ext cx="8815389" cy="829298"/>
          </a:xfrm>
        </p:spPr>
        <p:txBody>
          <a:bodyPr/>
          <a:lstStyle/>
          <a:p>
            <a:r>
              <a:rPr lang="en-US" dirty="0" err="1"/>
              <a:t>ScienceDirect</a:t>
            </a:r>
            <a:r>
              <a:rPr lang="en-US" dirty="0"/>
              <a:t> </a:t>
            </a:r>
            <a:r>
              <a:rPr lang="ru-RU" dirty="0" smtClean="0"/>
              <a:t>помогает исследователям продвигать свои результаты</a:t>
            </a:r>
            <a:r>
              <a:rPr lang="en-US" dirty="0">
                <a:solidFill>
                  <a:schemeClr val="tx2"/>
                </a:solidFill>
              </a:rPr>
              <a:t/>
            </a:r>
            <a:br>
              <a:rPr lang="en-US" dirty="0">
                <a:solidFill>
                  <a:schemeClr val="tx2"/>
                </a:solidFill>
              </a:rPr>
            </a:br>
            <a:endParaRPr lang="en-US" sz="1600" dirty="0">
              <a:solidFill>
                <a:schemeClr val="tx1"/>
              </a:solidFill>
              <a:latin typeface="+mn-lt"/>
            </a:endParaRPr>
          </a:p>
        </p:txBody>
      </p:sp>
      <p:grpSp>
        <p:nvGrpSpPr>
          <p:cNvPr id="4" name="Group 3"/>
          <p:cNvGrpSpPr/>
          <p:nvPr/>
        </p:nvGrpSpPr>
        <p:grpSpPr>
          <a:xfrm>
            <a:off x="4755094" y="2093593"/>
            <a:ext cx="4071702" cy="4039850"/>
            <a:chOff x="4755094" y="2093593"/>
            <a:chExt cx="4071702" cy="4039850"/>
          </a:xfrm>
        </p:grpSpPr>
        <p:sp>
          <p:nvSpPr>
            <p:cNvPr id="9" name="Rectangle 8"/>
            <p:cNvSpPr/>
            <p:nvPr/>
          </p:nvSpPr>
          <p:spPr>
            <a:xfrm>
              <a:off x="4755094" y="2093593"/>
              <a:ext cx="4071702" cy="40398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723" y="2269478"/>
              <a:ext cx="3682273" cy="3661863"/>
            </a:xfrm>
            <a:prstGeom prst="rect">
              <a:avLst/>
            </a:prstGeom>
            <a:noFill/>
            <a:ln w="9525">
              <a:noFill/>
              <a:miter lim="800000"/>
              <a:headEnd/>
              <a:tailEnd/>
            </a:ln>
            <a:effectLst/>
            <a:extLst/>
          </p:spPr>
        </p:pic>
      </p:grpSp>
      <p:grpSp>
        <p:nvGrpSpPr>
          <p:cNvPr id="3" name="Group 2"/>
          <p:cNvGrpSpPr/>
          <p:nvPr/>
        </p:nvGrpSpPr>
        <p:grpSpPr>
          <a:xfrm>
            <a:off x="333821" y="2093593"/>
            <a:ext cx="4071702" cy="4039850"/>
            <a:chOff x="333821" y="2093593"/>
            <a:chExt cx="4071702" cy="4039850"/>
          </a:xfrm>
        </p:grpSpPr>
        <p:sp>
          <p:nvSpPr>
            <p:cNvPr id="6" name="Rectangle 5"/>
            <p:cNvSpPr/>
            <p:nvPr/>
          </p:nvSpPr>
          <p:spPr>
            <a:xfrm>
              <a:off x="333821" y="2093593"/>
              <a:ext cx="4071702" cy="40398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21" y="2269478"/>
              <a:ext cx="3712191" cy="3669358"/>
            </a:xfrm>
            <a:prstGeom prst="rect">
              <a:avLst/>
            </a:prstGeom>
            <a:noFill/>
            <a:ln w="9525">
              <a:noFill/>
              <a:miter lim="800000"/>
              <a:headEnd/>
              <a:tailEnd/>
            </a:ln>
            <a:effectLst/>
            <a:extLst/>
          </p:spPr>
        </p:pic>
      </p:grpSp>
      <p:sp>
        <p:nvSpPr>
          <p:cNvPr id="2" name="Rectangle 1"/>
          <p:cNvSpPr/>
          <p:nvPr/>
        </p:nvSpPr>
        <p:spPr>
          <a:xfrm>
            <a:off x="258234" y="1351318"/>
            <a:ext cx="8123766" cy="369332"/>
          </a:xfrm>
          <a:prstGeom prst="rect">
            <a:avLst/>
          </a:prstGeom>
        </p:spPr>
        <p:txBody>
          <a:bodyPr wrap="square">
            <a:spAutoFit/>
          </a:bodyPr>
          <a:lstStyle/>
          <a:p>
            <a:r>
              <a:rPr lang="ru-RU" dirty="0" smtClean="0"/>
              <a:t>Примеры размещения Аудиослайдов из </a:t>
            </a:r>
            <a:r>
              <a:rPr lang="en-US" dirty="0" err="1" smtClean="0"/>
              <a:t>ScienceDirect</a:t>
            </a:r>
            <a:r>
              <a:rPr lang="en-US" dirty="0" smtClean="0"/>
              <a:t> </a:t>
            </a:r>
            <a:r>
              <a:rPr lang="ru-RU" dirty="0" smtClean="0"/>
              <a:t>в социальных сетях</a:t>
            </a:r>
            <a:endParaRPr lang="en-US" dirty="0"/>
          </a:p>
        </p:txBody>
      </p:sp>
    </p:spTree>
    <p:extLst>
      <p:ext uri="{BB962C8B-B14F-4D97-AF65-F5344CB8AC3E}">
        <p14:creationId xmlns:p14="http://schemas.microsoft.com/office/powerpoint/2010/main" val="116541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ular Callout 24"/>
          <p:cNvSpPr/>
          <p:nvPr/>
        </p:nvSpPr>
        <p:spPr>
          <a:xfrm>
            <a:off x="6072345" y="1165659"/>
            <a:ext cx="2550545" cy="1152124"/>
          </a:xfrm>
          <a:prstGeom prst="wedgeRectCallout">
            <a:avLst>
              <a:gd name="adj1" fmla="val -58268"/>
              <a:gd name="adj2" fmla="val -3001"/>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40000"/>
                  <a:lumOff val="60000"/>
                </a:schemeClr>
              </a:solidFill>
            </a:endParaRPr>
          </a:p>
        </p:txBody>
      </p:sp>
      <p:sp>
        <p:nvSpPr>
          <p:cNvPr id="24" name="Rectangular Callout 23"/>
          <p:cNvSpPr/>
          <p:nvPr/>
        </p:nvSpPr>
        <p:spPr>
          <a:xfrm flipH="1">
            <a:off x="422787" y="1420642"/>
            <a:ext cx="2377729" cy="1246299"/>
          </a:xfrm>
          <a:prstGeom prst="wedgeRectCallout">
            <a:avLst>
              <a:gd name="adj1" fmla="val -61995"/>
              <a:gd name="adj2" fmla="val 481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40000"/>
                  <a:lumOff val="60000"/>
                </a:schemeClr>
              </a:solidFill>
            </a:endParaRPr>
          </a:p>
        </p:txBody>
      </p:sp>
      <p:sp>
        <p:nvSpPr>
          <p:cNvPr id="23" name="Rectangular Callout 22"/>
          <p:cNvSpPr/>
          <p:nvPr/>
        </p:nvSpPr>
        <p:spPr>
          <a:xfrm flipH="1">
            <a:off x="174398" y="3178260"/>
            <a:ext cx="1884312" cy="1790268"/>
          </a:xfrm>
          <a:prstGeom prst="wedgeRectCallout">
            <a:avLst>
              <a:gd name="adj1" fmla="val -69832"/>
              <a:gd name="adj2" fmla="val 5689"/>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2">
                  <a:lumMod val="40000"/>
                  <a:lumOff val="60000"/>
                </a:schemeClr>
              </a:solidFill>
            </a:endParaRPr>
          </a:p>
        </p:txBody>
      </p:sp>
      <p:sp>
        <p:nvSpPr>
          <p:cNvPr id="22" name="Rectangular Callout 21"/>
          <p:cNvSpPr/>
          <p:nvPr/>
        </p:nvSpPr>
        <p:spPr>
          <a:xfrm flipH="1" flipV="1">
            <a:off x="174398" y="5308296"/>
            <a:ext cx="2977120" cy="1387471"/>
          </a:xfrm>
          <a:prstGeom prst="wedgeRectCallout">
            <a:avLst>
              <a:gd name="adj1" fmla="val -59791"/>
              <a:gd name="adj2" fmla="val 4574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2">
                  <a:lumMod val="40000"/>
                  <a:lumOff val="60000"/>
                </a:schemeClr>
              </a:solidFill>
            </a:endParaRPr>
          </a:p>
        </p:txBody>
      </p:sp>
      <p:sp>
        <p:nvSpPr>
          <p:cNvPr id="21" name="Rectangular Callout 20"/>
          <p:cNvSpPr/>
          <p:nvPr/>
        </p:nvSpPr>
        <p:spPr>
          <a:xfrm flipV="1">
            <a:off x="6324623" y="4813807"/>
            <a:ext cx="2512604" cy="1240432"/>
          </a:xfrm>
          <a:prstGeom prst="wedgeRectCallout">
            <a:avLst>
              <a:gd name="adj1" fmla="val -61645"/>
              <a:gd name="adj2" fmla="val 2553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40000"/>
                  <a:lumOff val="60000"/>
                </a:schemeClr>
              </a:solidFill>
            </a:endParaRPr>
          </a:p>
        </p:txBody>
      </p:sp>
      <p:sp>
        <p:nvSpPr>
          <p:cNvPr id="2" name="Rectangular Callout 1"/>
          <p:cNvSpPr/>
          <p:nvPr/>
        </p:nvSpPr>
        <p:spPr>
          <a:xfrm>
            <a:off x="7063761" y="2565912"/>
            <a:ext cx="1984582" cy="1885269"/>
          </a:xfrm>
          <a:prstGeom prst="wedgeRectCallout">
            <a:avLst>
              <a:gd name="adj1" fmla="val -65689"/>
              <a:gd name="adj2" fmla="val -16445"/>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40000"/>
                  <a:lumOff val="60000"/>
                </a:schemeClr>
              </a:solidFill>
            </a:endParaRPr>
          </a:p>
        </p:txBody>
      </p:sp>
      <p:sp>
        <p:nvSpPr>
          <p:cNvPr id="39" name="Oval 38"/>
          <p:cNvSpPr/>
          <p:nvPr/>
        </p:nvSpPr>
        <p:spPr>
          <a:xfrm>
            <a:off x="4050152" y="2771570"/>
            <a:ext cx="1254877" cy="1254877"/>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1524" y="544209"/>
            <a:ext cx="8896819" cy="418645"/>
          </a:xfrm>
        </p:spPr>
        <p:txBody>
          <a:bodyPr/>
          <a:lstStyle/>
          <a:p>
            <a:r>
              <a:rPr lang="ru-RU" sz="2200" dirty="0" smtClean="0"/>
              <a:t>Более </a:t>
            </a:r>
            <a:r>
              <a:rPr lang="en-US" sz="2200" dirty="0" smtClean="0"/>
              <a:t>19,000 </a:t>
            </a:r>
            <a:r>
              <a:rPr lang="ru-RU" sz="2200" dirty="0" smtClean="0"/>
              <a:t>человек создают высокачественный научный контент</a:t>
            </a:r>
            <a:endParaRPr lang="en-US" sz="2200" dirty="0"/>
          </a:p>
        </p:txBody>
      </p:sp>
      <p:sp>
        <p:nvSpPr>
          <p:cNvPr id="4" name="Freeform 3"/>
          <p:cNvSpPr/>
          <p:nvPr/>
        </p:nvSpPr>
        <p:spPr>
          <a:xfrm>
            <a:off x="4657110" y="1612606"/>
            <a:ext cx="1292230" cy="520563"/>
          </a:xfrm>
          <a:custGeom>
            <a:avLst/>
            <a:gdLst>
              <a:gd name="connsiteX0" fmla="*/ 0 w 755943"/>
              <a:gd name="connsiteY0" fmla="*/ 0 h 572619"/>
              <a:gd name="connsiteX1" fmla="*/ 755943 w 755943"/>
              <a:gd name="connsiteY1" fmla="*/ 0 h 572619"/>
              <a:gd name="connsiteX2" fmla="*/ 755943 w 755943"/>
              <a:gd name="connsiteY2" fmla="*/ 572619 h 572619"/>
              <a:gd name="connsiteX3" fmla="*/ 0 w 755943"/>
              <a:gd name="connsiteY3" fmla="*/ 572619 h 572619"/>
              <a:gd name="connsiteX4" fmla="*/ 0 w 755943"/>
              <a:gd name="connsiteY4" fmla="*/ 0 h 572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43" h="572619">
                <a:moveTo>
                  <a:pt x="0" y="0"/>
                </a:moveTo>
                <a:lnTo>
                  <a:pt x="755943" y="0"/>
                </a:lnTo>
                <a:lnTo>
                  <a:pt x="755943" y="572619"/>
                </a:lnTo>
                <a:lnTo>
                  <a:pt x="0" y="572619"/>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200" b="1" kern="1200" dirty="0" smtClean="0">
                <a:solidFill>
                  <a:schemeClr val="accent1"/>
                </a:solidFill>
              </a:rPr>
              <a:t>Управление подачей заявок</a:t>
            </a:r>
            <a:endParaRPr lang="en-US" sz="1200" b="1" kern="1200" dirty="0">
              <a:solidFill>
                <a:schemeClr val="accent1"/>
              </a:solidFill>
            </a:endParaRPr>
          </a:p>
        </p:txBody>
      </p:sp>
      <p:sp>
        <p:nvSpPr>
          <p:cNvPr id="27" name="Freeform 26"/>
          <p:cNvSpPr/>
          <p:nvPr/>
        </p:nvSpPr>
        <p:spPr>
          <a:xfrm>
            <a:off x="5651301" y="3083463"/>
            <a:ext cx="1404736" cy="955137"/>
          </a:xfrm>
          <a:custGeom>
            <a:avLst/>
            <a:gdLst>
              <a:gd name="connsiteX0" fmla="*/ 0 w 962378"/>
              <a:gd name="connsiteY0" fmla="*/ 0 h 572619"/>
              <a:gd name="connsiteX1" fmla="*/ 962378 w 962378"/>
              <a:gd name="connsiteY1" fmla="*/ 0 h 572619"/>
              <a:gd name="connsiteX2" fmla="*/ 962378 w 962378"/>
              <a:gd name="connsiteY2" fmla="*/ 572619 h 572619"/>
              <a:gd name="connsiteX3" fmla="*/ 0 w 962378"/>
              <a:gd name="connsiteY3" fmla="*/ 572619 h 572619"/>
              <a:gd name="connsiteX4" fmla="*/ 0 w 962378"/>
              <a:gd name="connsiteY4" fmla="*/ 0 h 572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378" h="572619">
                <a:moveTo>
                  <a:pt x="0" y="0"/>
                </a:moveTo>
                <a:lnTo>
                  <a:pt x="962378" y="0"/>
                </a:lnTo>
                <a:lnTo>
                  <a:pt x="962378" y="572619"/>
                </a:lnTo>
                <a:lnTo>
                  <a:pt x="0" y="572619"/>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200" b="1" kern="1200" dirty="0" smtClean="0">
                <a:solidFill>
                  <a:schemeClr val="accent1"/>
                </a:solidFill>
              </a:rPr>
              <a:t>Управление рецензированием</a:t>
            </a:r>
            <a:endParaRPr lang="en-US" sz="1200" b="1" kern="1200" dirty="0">
              <a:solidFill>
                <a:schemeClr val="accent1"/>
              </a:solidFill>
            </a:endParaRPr>
          </a:p>
          <a:p>
            <a:pPr lvl="0" algn="ctr" defTabSz="444500">
              <a:lnSpc>
                <a:spcPct val="90000"/>
              </a:lnSpc>
              <a:spcBef>
                <a:spcPct val="0"/>
              </a:spcBef>
              <a:spcAft>
                <a:spcPct val="35000"/>
              </a:spcAft>
            </a:pPr>
            <a:r>
              <a:rPr lang="en-US" sz="1200" kern="1200" dirty="0" smtClean="0">
                <a:solidFill>
                  <a:schemeClr val="bg2">
                    <a:lumMod val="50000"/>
                  </a:schemeClr>
                </a:solidFill>
              </a:rPr>
              <a:t>500 </a:t>
            </a:r>
            <a:r>
              <a:rPr lang="ru-RU" sz="1200" kern="1200" dirty="0" smtClean="0">
                <a:solidFill>
                  <a:schemeClr val="bg2">
                    <a:lumMod val="50000"/>
                  </a:schemeClr>
                </a:solidFill>
              </a:rPr>
              <a:t>сотрудников</a:t>
            </a:r>
            <a:endParaRPr lang="en-US" sz="1200" kern="1200" dirty="0">
              <a:solidFill>
                <a:schemeClr val="bg2">
                  <a:lumMod val="50000"/>
                </a:schemeClr>
              </a:solidFill>
            </a:endParaRPr>
          </a:p>
        </p:txBody>
      </p:sp>
      <p:sp>
        <p:nvSpPr>
          <p:cNvPr id="29" name="Freeform 28"/>
          <p:cNvSpPr/>
          <p:nvPr/>
        </p:nvSpPr>
        <p:spPr>
          <a:xfrm>
            <a:off x="4657110" y="4458856"/>
            <a:ext cx="1455388" cy="769802"/>
          </a:xfrm>
          <a:custGeom>
            <a:avLst/>
            <a:gdLst>
              <a:gd name="connsiteX0" fmla="*/ 0 w 572619"/>
              <a:gd name="connsiteY0" fmla="*/ 0 h 572619"/>
              <a:gd name="connsiteX1" fmla="*/ 572619 w 572619"/>
              <a:gd name="connsiteY1" fmla="*/ 0 h 572619"/>
              <a:gd name="connsiteX2" fmla="*/ 572619 w 572619"/>
              <a:gd name="connsiteY2" fmla="*/ 572619 h 572619"/>
              <a:gd name="connsiteX3" fmla="*/ 0 w 572619"/>
              <a:gd name="connsiteY3" fmla="*/ 572619 h 572619"/>
              <a:gd name="connsiteX4" fmla="*/ 0 w 572619"/>
              <a:gd name="connsiteY4" fmla="*/ 0 h 572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19" h="572619">
                <a:moveTo>
                  <a:pt x="0" y="0"/>
                </a:moveTo>
                <a:lnTo>
                  <a:pt x="572619" y="0"/>
                </a:lnTo>
                <a:lnTo>
                  <a:pt x="572619" y="572619"/>
                </a:lnTo>
                <a:lnTo>
                  <a:pt x="0" y="572619"/>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200" b="1" kern="1200" dirty="0" smtClean="0">
                <a:solidFill>
                  <a:schemeClr val="accent1"/>
                </a:solidFill>
              </a:rPr>
              <a:t>Работа с манускриптами </a:t>
            </a:r>
            <a:r>
              <a:rPr lang="en-US" sz="1200" kern="1200" dirty="0" smtClean="0">
                <a:solidFill>
                  <a:schemeClr val="bg2">
                    <a:lumMod val="50000"/>
                  </a:schemeClr>
                </a:solidFill>
              </a:rPr>
              <a:t>18,000</a:t>
            </a:r>
            <a:r>
              <a:rPr lang="ru-RU" sz="1200" kern="1200" dirty="0" smtClean="0">
                <a:solidFill>
                  <a:schemeClr val="bg2">
                    <a:lumMod val="50000"/>
                  </a:schemeClr>
                </a:solidFill>
              </a:rPr>
              <a:t> редакторов</a:t>
            </a:r>
            <a:endParaRPr lang="en-US" sz="1200" kern="1200" dirty="0">
              <a:solidFill>
                <a:schemeClr val="bg2">
                  <a:lumMod val="50000"/>
                </a:schemeClr>
              </a:solidFill>
            </a:endParaRPr>
          </a:p>
        </p:txBody>
      </p:sp>
      <p:sp>
        <p:nvSpPr>
          <p:cNvPr id="31" name="Freeform 30"/>
          <p:cNvSpPr/>
          <p:nvPr/>
        </p:nvSpPr>
        <p:spPr>
          <a:xfrm>
            <a:off x="3411957" y="4442534"/>
            <a:ext cx="1198848" cy="1181127"/>
          </a:xfrm>
          <a:custGeom>
            <a:avLst/>
            <a:gdLst>
              <a:gd name="connsiteX0" fmla="*/ 0 w 663562"/>
              <a:gd name="connsiteY0" fmla="*/ 0 h 572619"/>
              <a:gd name="connsiteX1" fmla="*/ 663562 w 663562"/>
              <a:gd name="connsiteY1" fmla="*/ 0 h 572619"/>
              <a:gd name="connsiteX2" fmla="*/ 663562 w 663562"/>
              <a:gd name="connsiteY2" fmla="*/ 572619 h 572619"/>
              <a:gd name="connsiteX3" fmla="*/ 0 w 663562"/>
              <a:gd name="connsiteY3" fmla="*/ 572619 h 572619"/>
              <a:gd name="connsiteX4" fmla="*/ 0 w 663562"/>
              <a:gd name="connsiteY4" fmla="*/ 0 h 572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562" h="572619">
                <a:moveTo>
                  <a:pt x="0" y="0"/>
                </a:moveTo>
                <a:lnTo>
                  <a:pt x="663562" y="0"/>
                </a:lnTo>
                <a:lnTo>
                  <a:pt x="663562" y="572619"/>
                </a:lnTo>
                <a:lnTo>
                  <a:pt x="0" y="572619"/>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200" b="1" kern="1200" dirty="0" smtClean="0">
                <a:solidFill>
                  <a:schemeClr val="accent1"/>
                </a:solidFill>
              </a:rPr>
              <a:t>Верстка и публикаций</a:t>
            </a:r>
            <a:endParaRPr lang="en-US" sz="1200" b="1" kern="1200" dirty="0">
              <a:solidFill>
                <a:schemeClr val="accent1"/>
              </a:solidFill>
            </a:endParaRPr>
          </a:p>
          <a:p>
            <a:pPr lvl="0" algn="ctr" defTabSz="444500">
              <a:lnSpc>
                <a:spcPct val="90000"/>
              </a:lnSpc>
              <a:spcBef>
                <a:spcPct val="0"/>
              </a:spcBef>
              <a:spcAft>
                <a:spcPct val="35000"/>
              </a:spcAft>
            </a:pPr>
            <a:r>
              <a:rPr lang="en-US" sz="1200" kern="1200" dirty="0" smtClean="0">
                <a:solidFill>
                  <a:schemeClr val="bg2">
                    <a:lumMod val="50000"/>
                  </a:schemeClr>
                </a:solidFill>
              </a:rPr>
              <a:t>500 </a:t>
            </a:r>
            <a:r>
              <a:rPr lang="ru-RU" sz="1200" kern="1200" dirty="0" smtClean="0">
                <a:solidFill>
                  <a:schemeClr val="bg2">
                    <a:lumMod val="50000"/>
                  </a:schemeClr>
                </a:solidFill>
              </a:rPr>
              <a:t>сотрудников</a:t>
            </a:r>
            <a:endParaRPr lang="en-US" sz="1200" kern="1200" dirty="0">
              <a:solidFill>
                <a:schemeClr val="bg2">
                  <a:lumMod val="50000"/>
                </a:schemeClr>
              </a:solidFill>
            </a:endParaRPr>
          </a:p>
        </p:txBody>
      </p:sp>
      <p:sp>
        <p:nvSpPr>
          <p:cNvPr id="33" name="Freeform 32"/>
          <p:cNvSpPr/>
          <p:nvPr/>
        </p:nvSpPr>
        <p:spPr>
          <a:xfrm>
            <a:off x="2224191" y="2985023"/>
            <a:ext cx="1361166" cy="1264074"/>
          </a:xfrm>
          <a:custGeom>
            <a:avLst/>
            <a:gdLst>
              <a:gd name="connsiteX0" fmla="*/ 0 w 758371"/>
              <a:gd name="connsiteY0" fmla="*/ 0 h 572619"/>
              <a:gd name="connsiteX1" fmla="*/ 758371 w 758371"/>
              <a:gd name="connsiteY1" fmla="*/ 0 h 572619"/>
              <a:gd name="connsiteX2" fmla="*/ 758371 w 758371"/>
              <a:gd name="connsiteY2" fmla="*/ 572619 h 572619"/>
              <a:gd name="connsiteX3" fmla="*/ 0 w 758371"/>
              <a:gd name="connsiteY3" fmla="*/ 572619 h 572619"/>
              <a:gd name="connsiteX4" fmla="*/ 0 w 758371"/>
              <a:gd name="connsiteY4" fmla="*/ 0 h 572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71" h="572619">
                <a:moveTo>
                  <a:pt x="0" y="0"/>
                </a:moveTo>
                <a:lnTo>
                  <a:pt x="758371" y="0"/>
                </a:lnTo>
                <a:lnTo>
                  <a:pt x="758371" y="572619"/>
                </a:lnTo>
                <a:lnTo>
                  <a:pt x="0" y="572619"/>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200" b="1" kern="1200" dirty="0" smtClean="0">
                <a:solidFill>
                  <a:schemeClr val="accent1"/>
                </a:solidFill>
              </a:rPr>
              <a:t>Продвижение и распространение</a:t>
            </a:r>
            <a:endParaRPr lang="en-US" sz="1200" b="1" kern="1200" dirty="0">
              <a:solidFill>
                <a:schemeClr val="accent1"/>
              </a:solidFill>
            </a:endParaRPr>
          </a:p>
          <a:p>
            <a:pPr lvl="0" algn="ctr" defTabSz="444500">
              <a:lnSpc>
                <a:spcPct val="90000"/>
              </a:lnSpc>
              <a:spcBef>
                <a:spcPct val="0"/>
              </a:spcBef>
              <a:spcAft>
                <a:spcPct val="35000"/>
              </a:spcAft>
            </a:pPr>
            <a:r>
              <a:rPr lang="en-US" sz="1200" kern="1200" dirty="0" smtClean="0">
                <a:solidFill>
                  <a:schemeClr val="bg2">
                    <a:lumMod val="50000"/>
                  </a:schemeClr>
                </a:solidFill>
              </a:rPr>
              <a:t>550 </a:t>
            </a:r>
            <a:r>
              <a:rPr lang="ru-RU" sz="1200" kern="1200" dirty="0" smtClean="0">
                <a:solidFill>
                  <a:schemeClr val="bg2">
                    <a:lumMod val="50000"/>
                  </a:schemeClr>
                </a:solidFill>
              </a:rPr>
              <a:t>сотрудников</a:t>
            </a:r>
            <a:endParaRPr lang="en-US" sz="1200" b="1" kern="1200" dirty="0">
              <a:solidFill>
                <a:schemeClr val="bg2">
                  <a:lumMod val="50000"/>
                </a:schemeClr>
              </a:solidFill>
            </a:endParaRPr>
          </a:p>
        </p:txBody>
      </p:sp>
      <p:sp>
        <p:nvSpPr>
          <p:cNvPr id="35" name="Freeform 34"/>
          <p:cNvSpPr/>
          <p:nvPr/>
        </p:nvSpPr>
        <p:spPr>
          <a:xfrm>
            <a:off x="3047327" y="1431198"/>
            <a:ext cx="1629585" cy="949379"/>
          </a:xfrm>
          <a:custGeom>
            <a:avLst/>
            <a:gdLst>
              <a:gd name="connsiteX0" fmla="*/ 0 w 807622"/>
              <a:gd name="connsiteY0" fmla="*/ 0 h 572619"/>
              <a:gd name="connsiteX1" fmla="*/ 807622 w 807622"/>
              <a:gd name="connsiteY1" fmla="*/ 0 h 572619"/>
              <a:gd name="connsiteX2" fmla="*/ 807622 w 807622"/>
              <a:gd name="connsiteY2" fmla="*/ 572619 h 572619"/>
              <a:gd name="connsiteX3" fmla="*/ 0 w 807622"/>
              <a:gd name="connsiteY3" fmla="*/ 572619 h 572619"/>
              <a:gd name="connsiteX4" fmla="*/ 0 w 807622"/>
              <a:gd name="connsiteY4" fmla="*/ 0 h 572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622" h="572619">
                <a:moveTo>
                  <a:pt x="0" y="0"/>
                </a:moveTo>
                <a:lnTo>
                  <a:pt x="807622" y="0"/>
                </a:lnTo>
                <a:lnTo>
                  <a:pt x="807622" y="572619"/>
                </a:lnTo>
                <a:lnTo>
                  <a:pt x="0" y="572619"/>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200" b="1" kern="1200" dirty="0">
                <a:solidFill>
                  <a:schemeClr val="accent1"/>
                </a:solidFill>
              </a:rPr>
              <a:t>ScienceDirect Hosting</a:t>
            </a:r>
          </a:p>
          <a:p>
            <a:pPr lvl="0" algn="ctr" defTabSz="444500">
              <a:lnSpc>
                <a:spcPct val="90000"/>
              </a:lnSpc>
              <a:spcBef>
                <a:spcPct val="0"/>
              </a:spcBef>
              <a:spcAft>
                <a:spcPct val="35000"/>
              </a:spcAft>
            </a:pPr>
            <a:r>
              <a:rPr lang="en-US" sz="1200" kern="1200" dirty="0" smtClean="0">
                <a:solidFill>
                  <a:schemeClr val="bg2">
                    <a:lumMod val="50000"/>
                  </a:schemeClr>
                </a:solidFill>
              </a:rPr>
              <a:t>100 </a:t>
            </a:r>
            <a:r>
              <a:rPr lang="ru-RU" sz="1200" kern="1200" dirty="0" smtClean="0">
                <a:solidFill>
                  <a:schemeClr val="bg2">
                    <a:lumMod val="50000"/>
                  </a:schemeClr>
                </a:solidFill>
              </a:rPr>
              <a:t>разработчиков</a:t>
            </a:r>
            <a:endParaRPr lang="en-US" sz="1200" b="1" kern="1200" dirty="0">
              <a:solidFill>
                <a:schemeClr val="bg2">
                  <a:lumMod val="50000"/>
                </a:schemeClr>
              </a:solidFill>
            </a:endParaRPr>
          </a:p>
        </p:txBody>
      </p:sp>
      <p:sp>
        <p:nvSpPr>
          <p:cNvPr id="12" name="Rectangle 11"/>
          <p:cNvSpPr/>
          <p:nvPr/>
        </p:nvSpPr>
        <p:spPr>
          <a:xfrm>
            <a:off x="6144647" y="1205235"/>
            <a:ext cx="2478243" cy="823302"/>
          </a:xfrm>
          <a:prstGeom prst="rect">
            <a:avLst/>
          </a:prstGeom>
          <a:noFill/>
        </p:spPr>
        <p:txBody>
          <a:bodyPr wrap="square">
            <a:spAutoFit/>
          </a:bodyPr>
          <a:lstStyle/>
          <a:p>
            <a:pPr eaLnBrk="0" hangingPunct="0">
              <a:lnSpc>
                <a:spcPct val="90000"/>
              </a:lnSpc>
              <a:spcAft>
                <a:spcPts val="300"/>
              </a:spcAft>
              <a:buClr>
                <a:srgbClr val="FF9900"/>
              </a:buClr>
            </a:pPr>
            <a:r>
              <a:rPr lang="ru-RU" sz="1000" b="1" dirty="0" smtClean="0"/>
              <a:t>Система подачи заявок</a:t>
            </a:r>
            <a:r>
              <a:rPr lang="en-US" sz="1000" dirty="0" smtClean="0"/>
              <a:t>:</a:t>
            </a:r>
            <a:endParaRPr lang="en-US" sz="1000" dirty="0"/>
          </a:p>
          <a:p>
            <a:pPr marL="84138" indent="-84138" eaLnBrk="0" hangingPunct="0">
              <a:lnSpc>
                <a:spcPct val="90000"/>
              </a:lnSpc>
              <a:buClr>
                <a:schemeClr val="tx1"/>
              </a:buClr>
              <a:buFontTx/>
              <a:buChar char="•"/>
            </a:pPr>
            <a:r>
              <a:rPr lang="ru-RU" sz="1000" dirty="0" smtClean="0"/>
              <a:t>Более 1 млн заявок в год, треть из которых доходит до публикации</a:t>
            </a:r>
            <a:endParaRPr lang="ru-RU" sz="1000" dirty="0"/>
          </a:p>
          <a:p>
            <a:pPr marL="84138" indent="-84138" eaLnBrk="0" hangingPunct="0">
              <a:lnSpc>
                <a:spcPct val="90000"/>
              </a:lnSpc>
              <a:buClr>
                <a:schemeClr val="tx1"/>
              </a:buClr>
              <a:buFontTx/>
              <a:buChar char="•"/>
            </a:pPr>
            <a:r>
              <a:rPr lang="ru-RU" sz="1000" dirty="0" smtClean="0"/>
              <a:t>Автоматическая проверка статей на плагиат</a:t>
            </a:r>
            <a:endParaRPr lang="en-US" sz="1000" dirty="0"/>
          </a:p>
        </p:txBody>
      </p:sp>
      <p:sp>
        <p:nvSpPr>
          <p:cNvPr id="13" name="Rectangle 12"/>
          <p:cNvSpPr/>
          <p:nvPr/>
        </p:nvSpPr>
        <p:spPr>
          <a:xfrm>
            <a:off x="7131184" y="2651163"/>
            <a:ext cx="1917159" cy="1669688"/>
          </a:xfrm>
          <a:prstGeom prst="rect">
            <a:avLst/>
          </a:prstGeom>
          <a:noFill/>
          <a:ln>
            <a:noFill/>
          </a:ln>
        </p:spPr>
        <p:txBody>
          <a:bodyPr wrap="square">
            <a:spAutoFit/>
          </a:bodyPr>
          <a:lstStyle/>
          <a:p>
            <a:pPr eaLnBrk="0" hangingPunct="0">
              <a:lnSpc>
                <a:spcPct val="90000"/>
              </a:lnSpc>
              <a:spcAft>
                <a:spcPts val="300"/>
              </a:spcAft>
              <a:buClr>
                <a:srgbClr val="FF9900"/>
              </a:buClr>
            </a:pPr>
            <a:r>
              <a:rPr lang="ru-RU" sz="1000" b="1" dirty="0" smtClean="0"/>
              <a:t>Развитие научной сети</a:t>
            </a:r>
            <a:r>
              <a:rPr lang="en-US" sz="1000" b="1" dirty="0" smtClean="0"/>
              <a:t>:</a:t>
            </a:r>
            <a:endParaRPr lang="en-US" sz="1000" b="1" dirty="0"/>
          </a:p>
          <a:p>
            <a:pPr marL="84138" indent="-84138" eaLnBrk="0" hangingPunct="0">
              <a:lnSpc>
                <a:spcPct val="90000"/>
              </a:lnSpc>
              <a:spcAft>
                <a:spcPts val="300"/>
              </a:spcAft>
              <a:buClr>
                <a:schemeClr val="tx1"/>
              </a:buClr>
              <a:buFontTx/>
              <a:buChar char="•"/>
            </a:pPr>
            <a:r>
              <a:rPr lang="ru-RU" sz="1000" dirty="0" smtClean="0"/>
              <a:t>Организация редакционных советов</a:t>
            </a:r>
            <a:endParaRPr lang="en-US" sz="1000" dirty="0"/>
          </a:p>
          <a:p>
            <a:pPr marL="84138" indent="-84138" eaLnBrk="0" hangingPunct="0">
              <a:lnSpc>
                <a:spcPct val="90000"/>
              </a:lnSpc>
              <a:spcAft>
                <a:spcPts val="300"/>
              </a:spcAft>
              <a:buClr>
                <a:schemeClr val="tx1"/>
              </a:buClr>
              <a:buFontTx/>
              <a:buChar char="•"/>
            </a:pPr>
            <a:r>
              <a:rPr lang="ru-RU" sz="1000" dirty="0" smtClean="0"/>
              <a:t>Запуск новых журналов</a:t>
            </a:r>
            <a:endParaRPr lang="en-US" sz="1000" dirty="0"/>
          </a:p>
          <a:p>
            <a:pPr marL="84138" indent="-84138" eaLnBrk="0" hangingPunct="0">
              <a:lnSpc>
                <a:spcPct val="90000"/>
              </a:lnSpc>
              <a:spcAft>
                <a:spcPts val="300"/>
              </a:spcAft>
              <a:buClr>
                <a:schemeClr val="tx1"/>
              </a:buClr>
              <a:buFontTx/>
              <a:buChar char="•"/>
            </a:pPr>
            <a:r>
              <a:rPr lang="ru-RU" sz="1000" dirty="0" smtClean="0"/>
              <a:t>Поддержка</a:t>
            </a:r>
            <a:r>
              <a:rPr lang="en-US" sz="1000" dirty="0" smtClean="0"/>
              <a:t> </a:t>
            </a:r>
            <a:r>
              <a:rPr lang="en-US" sz="1000" dirty="0"/>
              <a:t>2,762 </a:t>
            </a:r>
            <a:r>
              <a:rPr lang="ru-RU" sz="1000" dirty="0" smtClean="0"/>
              <a:t>журналов</a:t>
            </a:r>
            <a:endParaRPr lang="en-US" sz="1000" dirty="0"/>
          </a:p>
          <a:p>
            <a:pPr marL="84138" indent="-84138" eaLnBrk="0" hangingPunct="0">
              <a:lnSpc>
                <a:spcPct val="90000"/>
              </a:lnSpc>
              <a:spcAft>
                <a:spcPts val="300"/>
              </a:spcAft>
              <a:buClr>
                <a:schemeClr val="tx1"/>
              </a:buClr>
              <a:buFontTx/>
              <a:buChar char="•"/>
            </a:pPr>
            <a:r>
              <a:rPr lang="ru-RU" sz="1000" dirty="0" smtClean="0"/>
              <a:t>Координирование и обучение </a:t>
            </a:r>
            <a:r>
              <a:rPr lang="en-US" sz="1000" dirty="0" smtClean="0"/>
              <a:t> </a:t>
            </a:r>
            <a:r>
              <a:rPr lang="en-US" sz="1000" dirty="0"/>
              <a:t>440,000 </a:t>
            </a:r>
            <a:r>
              <a:rPr lang="ru-RU" sz="1000" dirty="0" smtClean="0"/>
              <a:t>рецензентов</a:t>
            </a:r>
            <a:endParaRPr lang="en-US" sz="1000" dirty="0"/>
          </a:p>
          <a:p>
            <a:pPr marL="84138" indent="-84138" eaLnBrk="0" hangingPunct="0">
              <a:lnSpc>
                <a:spcPct val="90000"/>
              </a:lnSpc>
              <a:spcAft>
                <a:spcPts val="300"/>
              </a:spcAft>
              <a:buClr>
                <a:schemeClr val="tx1"/>
              </a:buClr>
              <a:buFontTx/>
              <a:buChar char="•"/>
            </a:pPr>
            <a:r>
              <a:rPr lang="ru-RU" sz="1000" dirty="0" smtClean="0"/>
              <a:t>Обучение</a:t>
            </a:r>
            <a:r>
              <a:rPr lang="en-US" sz="1000" dirty="0" smtClean="0"/>
              <a:t> </a:t>
            </a:r>
            <a:r>
              <a:rPr lang="en-US" sz="1000" dirty="0"/>
              <a:t>600,000 </a:t>
            </a:r>
            <a:r>
              <a:rPr lang="ru-RU" sz="1000" dirty="0" smtClean="0"/>
              <a:t>авторов публикационной этике</a:t>
            </a:r>
            <a:endParaRPr lang="en-US" sz="1000" dirty="0"/>
          </a:p>
        </p:txBody>
      </p:sp>
      <p:sp>
        <p:nvSpPr>
          <p:cNvPr id="14" name="Rectangle 13"/>
          <p:cNvSpPr/>
          <p:nvPr/>
        </p:nvSpPr>
        <p:spPr>
          <a:xfrm>
            <a:off x="6421493" y="4817544"/>
            <a:ext cx="2415734" cy="1265731"/>
          </a:xfrm>
          <a:prstGeom prst="rect">
            <a:avLst/>
          </a:prstGeom>
          <a:noFill/>
        </p:spPr>
        <p:txBody>
          <a:bodyPr wrap="square">
            <a:spAutoFit/>
          </a:bodyPr>
          <a:lstStyle/>
          <a:p>
            <a:pPr eaLnBrk="0" hangingPunct="0">
              <a:lnSpc>
                <a:spcPct val="85000"/>
              </a:lnSpc>
              <a:spcAft>
                <a:spcPts val="300"/>
              </a:spcAft>
              <a:buClr>
                <a:srgbClr val="FF9900"/>
              </a:buClr>
            </a:pPr>
            <a:r>
              <a:rPr lang="ru-RU" sz="1000" b="1" dirty="0" smtClean="0"/>
              <a:t>Обеспечение научной коммуникации</a:t>
            </a:r>
            <a:r>
              <a:rPr lang="en-US" sz="1000" b="1" dirty="0" smtClean="0"/>
              <a:t>: </a:t>
            </a:r>
            <a:endParaRPr lang="en-US" sz="1000" b="1" dirty="0"/>
          </a:p>
          <a:p>
            <a:pPr marL="84138" indent="-84138" eaLnBrk="0" hangingPunct="0">
              <a:lnSpc>
                <a:spcPct val="90000"/>
              </a:lnSpc>
              <a:spcAft>
                <a:spcPts val="300"/>
              </a:spcAft>
              <a:buClr>
                <a:schemeClr val="tx1"/>
              </a:buClr>
              <a:buFontTx/>
              <a:buChar char="•"/>
            </a:pPr>
            <a:r>
              <a:rPr lang="en-US" sz="1000" dirty="0"/>
              <a:t>7 </a:t>
            </a:r>
            <a:r>
              <a:rPr lang="ru-RU" sz="1000" dirty="0" smtClean="0"/>
              <a:t>млн коммуникаций автор-издатель в год </a:t>
            </a:r>
          </a:p>
          <a:p>
            <a:pPr marL="84138" indent="-84138" eaLnBrk="0" hangingPunct="0">
              <a:lnSpc>
                <a:spcPct val="90000"/>
              </a:lnSpc>
              <a:spcAft>
                <a:spcPts val="300"/>
              </a:spcAft>
              <a:buClr>
                <a:schemeClr val="tx1"/>
              </a:buClr>
              <a:buFontTx/>
              <a:buChar char="•"/>
            </a:pPr>
            <a:r>
              <a:rPr lang="ru-RU" sz="1000" dirty="0" smtClean="0"/>
              <a:t>Развитие важных научных иницитив в т.ч. воспроизводимость</a:t>
            </a:r>
            <a:endParaRPr lang="en-US" sz="1000" dirty="0"/>
          </a:p>
          <a:p>
            <a:pPr marL="171450" indent="-91440" eaLnBrk="0" hangingPunct="0">
              <a:lnSpc>
                <a:spcPct val="85000"/>
              </a:lnSpc>
              <a:buClr>
                <a:srgbClr val="FF9900"/>
              </a:buClr>
              <a:buFont typeface="Arial" panose="020B0604020202020204" pitchFamily="34" charset="0"/>
              <a:buChar char="•"/>
            </a:pPr>
            <a:endParaRPr lang="en-US" sz="900" dirty="0"/>
          </a:p>
          <a:p>
            <a:pPr eaLnBrk="0" hangingPunct="0">
              <a:lnSpc>
                <a:spcPct val="90000"/>
              </a:lnSpc>
              <a:spcAft>
                <a:spcPts val="300"/>
              </a:spcAft>
              <a:buClr>
                <a:srgbClr val="FF9900"/>
              </a:buClr>
            </a:pPr>
            <a:endParaRPr lang="en-US" sz="900" b="1" dirty="0"/>
          </a:p>
        </p:txBody>
      </p:sp>
      <p:sp>
        <p:nvSpPr>
          <p:cNvPr id="16" name="Rectangle 15"/>
          <p:cNvSpPr/>
          <p:nvPr/>
        </p:nvSpPr>
        <p:spPr>
          <a:xfrm>
            <a:off x="174398" y="3260368"/>
            <a:ext cx="1921968" cy="1392689"/>
          </a:xfrm>
          <a:prstGeom prst="rect">
            <a:avLst/>
          </a:prstGeom>
          <a:noFill/>
          <a:ln>
            <a:noFill/>
          </a:ln>
        </p:spPr>
        <p:txBody>
          <a:bodyPr wrap="square">
            <a:spAutoFit/>
          </a:bodyPr>
          <a:lstStyle/>
          <a:p>
            <a:pPr eaLnBrk="0" hangingPunct="0">
              <a:lnSpc>
                <a:spcPct val="90000"/>
              </a:lnSpc>
              <a:spcAft>
                <a:spcPts val="300"/>
              </a:spcAft>
              <a:buClr>
                <a:srgbClr val="FF9900"/>
              </a:buClr>
            </a:pPr>
            <a:r>
              <a:rPr lang="ru-RU" sz="1000" b="1" dirty="0" smtClean="0"/>
              <a:t>Доступ, обучение и поддержка в </a:t>
            </a:r>
            <a:r>
              <a:rPr lang="en-US" sz="1000" b="1" dirty="0" smtClean="0"/>
              <a:t>:</a:t>
            </a:r>
            <a:endParaRPr lang="en-US" sz="1000" b="1" dirty="0"/>
          </a:p>
          <a:p>
            <a:pPr marL="84138" indent="-84138" eaLnBrk="0" hangingPunct="0">
              <a:lnSpc>
                <a:spcPct val="90000"/>
              </a:lnSpc>
              <a:spcAft>
                <a:spcPts val="300"/>
              </a:spcAft>
              <a:buClr>
                <a:schemeClr val="tx1"/>
              </a:buClr>
              <a:buFontTx/>
              <a:buChar char="•"/>
            </a:pPr>
            <a:r>
              <a:rPr lang="en-US" sz="1000" dirty="0"/>
              <a:t>180+ </a:t>
            </a:r>
            <a:r>
              <a:rPr lang="ru-RU" sz="1000" dirty="0" smtClean="0"/>
              <a:t>стран</a:t>
            </a:r>
            <a:endParaRPr lang="en-US" sz="1000" dirty="0"/>
          </a:p>
          <a:p>
            <a:pPr marL="84138" indent="-84138" eaLnBrk="0" hangingPunct="0">
              <a:lnSpc>
                <a:spcPct val="90000"/>
              </a:lnSpc>
              <a:spcAft>
                <a:spcPts val="300"/>
              </a:spcAft>
              <a:buClr>
                <a:schemeClr val="tx1"/>
              </a:buClr>
              <a:buFontTx/>
              <a:buChar char="•"/>
            </a:pPr>
            <a:r>
              <a:rPr lang="en-US" sz="1000" dirty="0"/>
              <a:t>4,500+ </a:t>
            </a:r>
            <a:r>
              <a:rPr lang="ru-RU" sz="1000" dirty="0" smtClean="0"/>
              <a:t>организаций</a:t>
            </a:r>
            <a:endParaRPr lang="en-US" sz="1000" dirty="0"/>
          </a:p>
          <a:p>
            <a:pPr marL="84138" indent="-84138" eaLnBrk="0" hangingPunct="0">
              <a:lnSpc>
                <a:spcPct val="90000"/>
              </a:lnSpc>
              <a:spcAft>
                <a:spcPts val="300"/>
              </a:spcAft>
              <a:buClr>
                <a:schemeClr val="tx1"/>
              </a:buClr>
              <a:buFontTx/>
              <a:buChar char="•"/>
            </a:pPr>
            <a:r>
              <a:rPr lang="en-US" sz="1000" dirty="0"/>
              <a:t>16 </a:t>
            </a:r>
            <a:r>
              <a:rPr lang="ru-RU" sz="1000" dirty="0" smtClean="0"/>
              <a:t>млн пользователей в месяц</a:t>
            </a:r>
            <a:endParaRPr lang="en-US" sz="1000" b="1" dirty="0"/>
          </a:p>
          <a:p>
            <a:pPr marL="84138" indent="-84138" eaLnBrk="0" hangingPunct="0">
              <a:lnSpc>
                <a:spcPct val="90000"/>
              </a:lnSpc>
              <a:spcAft>
                <a:spcPts val="300"/>
              </a:spcAft>
              <a:buFont typeface="Arial"/>
              <a:buChar char="•"/>
            </a:pPr>
            <a:r>
              <a:rPr lang="en-US" sz="1000" dirty="0" smtClean="0"/>
              <a:t>1 </a:t>
            </a:r>
            <a:r>
              <a:rPr lang="ru-RU" sz="1000" dirty="0" smtClean="0"/>
              <a:t>млрд скачиваний в год</a:t>
            </a:r>
            <a:endParaRPr lang="en-US" sz="1000" dirty="0"/>
          </a:p>
          <a:p>
            <a:pPr marL="84138" indent="-84138" eaLnBrk="0" hangingPunct="0">
              <a:lnSpc>
                <a:spcPct val="90000"/>
              </a:lnSpc>
              <a:spcAft>
                <a:spcPts val="300"/>
              </a:spcAft>
              <a:buClr>
                <a:schemeClr val="tx1"/>
              </a:buClr>
              <a:buFontTx/>
              <a:buChar char="•"/>
            </a:pPr>
            <a:r>
              <a:rPr lang="en-US" sz="1000" dirty="0"/>
              <a:t>27 </a:t>
            </a:r>
            <a:r>
              <a:rPr lang="ru-RU" sz="1000" dirty="0" smtClean="0"/>
              <a:t>скачиваний в секунду</a:t>
            </a:r>
            <a:endParaRPr lang="en-US" sz="1000" dirty="0"/>
          </a:p>
        </p:txBody>
      </p:sp>
      <p:sp>
        <p:nvSpPr>
          <p:cNvPr id="17" name="Rectangle 16"/>
          <p:cNvSpPr/>
          <p:nvPr/>
        </p:nvSpPr>
        <p:spPr>
          <a:xfrm>
            <a:off x="114373" y="5349942"/>
            <a:ext cx="3037146" cy="1038746"/>
          </a:xfrm>
          <a:prstGeom prst="rect">
            <a:avLst/>
          </a:prstGeom>
          <a:noFill/>
        </p:spPr>
        <p:txBody>
          <a:bodyPr wrap="square">
            <a:spAutoFit/>
          </a:bodyPr>
          <a:lstStyle/>
          <a:p>
            <a:pPr marL="119063" indent="-119063" eaLnBrk="0" hangingPunct="0">
              <a:lnSpc>
                <a:spcPct val="90000"/>
              </a:lnSpc>
              <a:spcAft>
                <a:spcPts val="300"/>
              </a:spcAft>
              <a:buClr>
                <a:schemeClr val="tx1"/>
              </a:buClr>
              <a:buFontTx/>
              <a:buChar char="•"/>
            </a:pPr>
            <a:r>
              <a:rPr lang="ru-RU" sz="1000" dirty="0" smtClean="0"/>
              <a:t>Подготовка более </a:t>
            </a:r>
            <a:r>
              <a:rPr lang="en-US" sz="1000" dirty="0" smtClean="0"/>
              <a:t>350,000 </a:t>
            </a:r>
            <a:r>
              <a:rPr lang="ru-RU" sz="1000" dirty="0" smtClean="0"/>
              <a:t>новых статей в год</a:t>
            </a:r>
          </a:p>
          <a:p>
            <a:pPr marL="236538" lvl="1" indent="-120650" eaLnBrk="0" hangingPunct="0">
              <a:lnSpc>
                <a:spcPct val="90000"/>
              </a:lnSpc>
              <a:spcAft>
                <a:spcPts val="300"/>
              </a:spcAft>
              <a:buClr>
                <a:schemeClr val="tx1"/>
              </a:buClr>
              <a:buFont typeface=".HelveticaNeueDeskInterface-Regular" charset="-120"/>
              <a:buChar char="-"/>
            </a:pPr>
            <a:r>
              <a:rPr lang="ru-RU" sz="1000" dirty="0" smtClean="0"/>
              <a:t>Контроль </a:t>
            </a:r>
            <a:r>
              <a:rPr lang="ru-RU" sz="1000" dirty="0"/>
              <a:t>высокого уровня качества статей</a:t>
            </a:r>
          </a:p>
          <a:p>
            <a:pPr marL="236538" lvl="1" indent="-120650" eaLnBrk="0" hangingPunct="0">
              <a:lnSpc>
                <a:spcPct val="90000"/>
              </a:lnSpc>
              <a:spcAft>
                <a:spcPts val="300"/>
              </a:spcAft>
              <a:buClr>
                <a:schemeClr val="tx1"/>
              </a:buClr>
              <a:buFont typeface=".HelveticaNeueDeskInterface-Regular" charset="-120"/>
              <a:buChar char="-"/>
            </a:pPr>
            <a:r>
              <a:rPr lang="ru-RU" sz="1000" dirty="0" smtClean="0"/>
              <a:t>Обеспечение доступности статей</a:t>
            </a:r>
            <a:endParaRPr lang="en-US" sz="1000" dirty="0"/>
          </a:p>
          <a:p>
            <a:pPr marL="236538" lvl="1" indent="-120650" eaLnBrk="0" hangingPunct="0">
              <a:lnSpc>
                <a:spcPct val="90000"/>
              </a:lnSpc>
              <a:spcAft>
                <a:spcPts val="300"/>
              </a:spcAft>
              <a:buClr>
                <a:schemeClr val="tx1"/>
              </a:buClr>
              <a:buFont typeface=".HelveticaNeueDeskInterface-Regular" charset="-120"/>
              <a:buChar char="-"/>
            </a:pPr>
            <a:r>
              <a:rPr lang="ru-RU" sz="1000" dirty="0" smtClean="0"/>
              <a:t>Внедрение технологий визуализации контента: </a:t>
            </a:r>
            <a:r>
              <a:rPr lang="en-US" sz="1000" dirty="0" smtClean="0"/>
              <a:t>interactive </a:t>
            </a:r>
            <a:r>
              <a:rPr lang="en-US" sz="1000" dirty="0"/>
              <a:t>graphs, 3D models</a:t>
            </a:r>
            <a:r>
              <a:rPr lang="en-US" sz="1000" dirty="0" smtClean="0"/>
              <a:t>, </a:t>
            </a:r>
            <a:r>
              <a:rPr lang="en-US" sz="1000" dirty="0"/>
              <a:t>data </a:t>
            </a:r>
            <a:r>
              <a:rPr lang="en-US" sz="1000" dirty="0" smtClean="0"/>
              <a:t>visualizations.</a:t>
            </a:r>
            <a:endParaRPr lang="en-US" sz="1000" dirty="0"/>
          </a:p>
        </p:txBody>
      </p:sp>
      <p:sp>
        <p:nvSpPr>
          <p:cNvPr id="18" name="Rectangle 17"/>
          <p:cNvSpPr/>
          <p:nvPr/>
        </p:nvSpPr>
        <p:spPr>
          <a:xfrm>
            <a:off x="412955" y="1600200"/>
            <a:ext cx="2320413" cy="900246"/>
          </a:xfrm>
          <a:prstGeom prst="rect">
            <a:avLst/>
          </a:prstGeom>
          <a:noFill/>
        </p:spPr>
        <p:txBody>
          <a:bodyPr wrap="square">
            <a:spAutoFit/>
          </a:bodyPr>
          <a:lstStyle/>
          <a:p>
            <a:pPr marL="84138" indent="-84138" eaLnBrk="0" hangingPunct="0">
              <a:lnSpc>
                <a:spcPct val="90000"/>
              </a:lnSpc>
              <a:spcAft>
                <a:spcPts val="300"/>
              </a:spcAft>
              <a:buClr>
                <a:schemeClr val="tx1"/>
              </a:buClr>
              <a:buFontTx/>
              <a:buChar char="•"/>
            </a:pPr>
            <a:r>
              <a:rPr lang="ru-RU" sz="1000" dirty="0" smtClean="0"/>
              <a:t>Алгоритм рекомендации статей</a:t>
            </a:r>
            <a:endParaRPr lang="en-US" sz="1000" dirty="0"/>
          </a:p>
          <a:p>
            <a:pPr marL="84138" indent="-84138" eaLnBrk="0" hangingPunct="0">
              <a:lnSpc>
                <a:spcPct val="90000"/>
              </a:lnSpc>
              <a:spcAft>
                <a:spcPts val="300"/>
              </a:spcAft>
              <a:buClr>
                <a:schemeClr val="tx1"/>
              </a:buClr>
              <a:buFontTx/>
              <a:buChar char="•"/>
            </a:pPr>
            <a:r>
              <a:rPr lang="ru-RU" sz="1000" dirty="0" smtClean="0"/>
              <a:t>Развитие платформы</a:t>
            </a:r>
            <a:endParaRPr lang="en-US" sz="1000" dirty="0"/>
          </a:p>
          <a:p>
            <a:pPr marL="84138" indent="-84138" eaLnBrk="0" hangingPunct="0">
              <a:lnSpc>
                <a:spcPct val="90000"/>
              </a:lnSpc>
              <a:spcAft>
                <a:spcPts val="300"/>
              </a:spcAft>
              <a:buClr>
                <a:schemeClr val="tx1"/>
              </a:buClr>
              <a:buFontTx/>
              <a:buChar char="•"/>
            </a:pPr>
            <a:r>
              <a:rPr lang="ru-RU" sz="1000" dirty="0" smtClean="0"/>
              <a:t>Поддержка доступности 14 млн статей</a:t>
            </a:r>
            <a:endParaRPr lang="en-US" sz="1000" dirty="0"/>
          </a:p>
          <a:p>
            <a:pPr marL="84138" indent="-84138" eaLnBrk="0" hangingPunct="0">
              <a:lnSpc>
                <a:spcPct val="90000"/>
              </a:lnSpc>
              <a:spcAft>
                <a:spcPts val="300"/>
              </a:spcAft>
              <a:buClr>
                <a:schemeClr val="tx1"/>
              </a:buClr>
              <a:buFontTx/>
              <a:buChar char="•"/>
            </a:pPr>
            <a:r>
              <a:rPr lang="ru-RU" sz="1000" dirty="0" smtClean="0"/>
              <a:t>Ретрагирование статей</a:t>
            </a:r>
            <a:endParaRPr lang="en-US" sz="1000" dirty="0"/>
          </a:p>
        </p:txBody>
      </p:sp>
      <p:sp>
        <p:nvSpPr>
          <p:cNvPr id="38" name="Rectangle 37"/>
          <p:cNvSpPr/>
          <p:nvPr/>
        </p:nvSpPr>
        <p:spPr>
          <a:xfrm>
            <a:off x="4024149" y="3036679"/>
            <a:ext cx="1354961" cy="967740"/>
          </a:xfrm>
          <a:prstGeom prst="rect">
            <a:avLst/>
          </a:prstGeom>
          <a:noFill/>
          <a:ln>
            <a:noFill/>
          </a:ln>
        </p:spPr>
        <p:txBody>
          <a:bodyPr/>
          <a:lstStyle/>
          <a:p>
            <a:pPr lvl="0" algn="ctr" rtl="0"/>
            <a:r>
              <a:rPr lang="ru-RU" sz="1400" dirty="0" smtClean="0">
                <a:solidFill>
                  <a:schemeClr val="bg1"/>
                </a:solidFill>
              </a:rPr>
              <a:t>Создание достоверного</a:t>
            </a:r>
          </a:p>
          <a:p>
            <a:pPr lvl="0" algn="ctr" rtl="0"/>
            <a:r>
              <a:rPr lang="ru-RU" sz="1400" dirty="0" smtClean="0">
                <a:solidFill>
                  <a:schemeClr val="bg1"/>
                </a:solidFill>
              </a:rPr>
              <a:t>контента </a:t>
            </a:r>
            <a:endParaRPr lang="en-US" sz="1400" dirty="0">
              <a:solidFill>
                <a:schemeClr val="bg1"/>
              </a:solidFill>
            </a:endParaRPr>
          </a:p>
        </p:txBody>
      </p:sp>
      <p:sp>
        <p:nvSpPr>
          <p:cNvPr id="10" name="Right Arrow 9"/>
          <p:cNvSpPr/>
          <p:nvPr/>
        </p:nvSpPr>
        <p:spPr>
          <a:xfrm rot="18257835">
            <a:off x="4997292" y="2449276"/>
            <a:ext cx="346873" cy="107235"/>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p:cNvSpPr/>
          <p:nvPr/>
        </p:nvSpPr>
        <p:spPr>
          <a:xfrm rot="6994512">
            <a:off x="4099102" y="4254927"/>
            <a:ext cx="346873" cy="107235"/>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p:cNvSpPr/>
          <p:nvPr/>
        </p:nvSpPr>
        <p:spPr>
          <a:xfrm rot="3640093">
            <a:off x="4965988" y="4220097"/>
            <a:ext cx="346873" cy="107235"/>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ight Arrow 31"/>
          <p:cNvSpPr/>
          <p:nvPr/>
        </p:nvSpPr>
        <p:spPr>
          <a:xfrm rot="10800000">
            <a:off x="3511796" y="3328836"/>
            <a:ext cx="346873" cy="107235"/>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ight Arrow 33"/>
          <p:cNvSpPr/>
          <p:nvPr/>
        </p:nvSpPr>
        <p:spPr>
          <a:xfrm>
            <a:off x="5470509" y="3323227"/>
            <a:ext cx="346873" cy="107235"/>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Arrow 35"/>
          <p:cNvSpPr/>
          <p:nvPr/>
        </p:nvSpPr>
        <p:spPr>
          <a:xfrm rot="14133394">
            <a:off x="4037374" y="2464271"/>
            <a:ext cx="346873" cy="107235"/>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80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3" grpId="0" animBg="1"/>
      <p:bldP spid="22" grpId="0" animBg="1"/>
      <p:bldP spid="21" grpId="0" animBg="1"/>
      <p:bldP spid="2" grpId="0" animBg="1"/>
      <p:bldP spid="4" grpId="0"/>
      <p:bldP spid="27" grpId="0"/>
      <p:bldP spid="29" grpId="0"/>
      <p:bldP spid="31" grpId="0"/>
      <p:bldP spid="33" grpId="0"/>
      <p:bldP spid="35" grpId="0"/>
      <p:bldP spid="12" grpId="0"/>
      <p:bldP spid="13" grpId="0"/>
      <p:bldP spid="14" grpId="0"/>
      <p:bldP spid="16" grpId="0"/>
      <p:bldP spid="17" grpId="0"/>
      <p:bldP spid="18" grpId="0"/>
      <p:bldP spid="10" grpId="0" animBg="1"/>
      <p:bldP spid="28" grpId="0" animBg="1"/>
      <p:bldP spid="30" grpId="0" animBg="1"/>
      <p:bldP spid="32" grpId="0" animBg="1"/>
      <p:bldP spid="34"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79362" y="836712"/>
            <a:ext cx="5904762" cy="5161905"/>
          </a:xfrm>
          <a:prstGeom prst="rect">
            <a:avLst/>
          </a:prstGeom>
        </p:spPr>
      </p:pic>
      <p:sp>
        <p:nvSpPr>
          <p:cNvPr id="7" name="Rectangle 6"/>
          <p:cNvSpPr/>
          <p:nvPr/>
        </p:nvSpPr>
        <p:spPr bwMode="auto">
          <a:xfrm>
            <a:off x="4195760" y="4957763"/>
            <a:ext cx="1890715" cy="113213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pic>
        <p:nvPicPr>
          <p:cNvPr id="5" name="Content Placeholder 4"/>
          <p:cNvPicPr>
            <a:picLocks noGrp="1" noChangeAspect="1"/>
          </p:cNvPicPr>
          <p:nvPr>
            <p:ph idx="1"/>
          </p:nvPr>
        </p:nvPicPr>
        <p:blipFill>
          <a:blip r:embed="rId3"/>
          <a:stretch>
            <a:fillRect/>
          </a:stretch>
        </p:blipFill>
        <p:spPr>
          <a:xfrm>
            <a:off x="2888912" y="2034729"/>
            <a:ext cx="5995075" cy="4525962"/>
          </a:xfrm>
          <a:prstGeom prst="rect">
            <a:avLst/>
          </a:prstGeom>
        </p:spPr>
      </p:pic>
      <p:sp>
        <p:nvSpPr>
          <p:cNvPr id="3" name="Slide Number Placeholder 2"/>
          <p:cNvSpPr>
            <a:spLocks noGrp="1"/>
          </p:cNvSpPr>
          <p:nvPr>
            <p:ph type="sldNum" sz="quarter" idx="12"/>
          </p:nvPr>
        </p:nvSpPr>
        <p:spPr/>
        <p:txBody>
          <a:bodyPr/>
          <a:lstStyle/>
          <a:p>
            <a:fld id="{6FF143CE-B2F2-4E10-8847-F2E300A111D7}" type="slidenum">
              <a:rPr lang="en-US" smtClean="0"/>
              <a:t>20</a:t>
            </a:fld>
            <a:endParaRPr lang="en-US"/>
          </a:p>
        </p:txBody>
      </p:sp>
      <p:sp>
        <p:nvSpPr>
          <p:cNvPr id="4" name="Title 3"/>
          <p:cNvSpPr>
            <a:spLocks noGrp="1"/>
          </p:cNvSpPr>
          <p:nvPr>
            <p:ph type="title"/>
          </p:nvPr>
        </p:nvSpPr>
        <p:spPr/>
        <p:txBody>
          <a:bodyPr/>
          <a:lstStyle/>
          <a:p>
            <a:r>
              <a:rPr lang="ru-RU" dirty="0" smtClean="0"/>
              <a:t>Работа с изображениями</a:t>
            </a:r>
            <a:endParaRPr lang="en-US" dirty="0"/>
          </a:p>
        </p:txBody>
      </p:sp>
    </p:spTree>
    <p:extLst>
      <p:ext uri="{BB962C8B-B14F-4D97-AF65-F5344CB8AC3E}">
        <p14:creationId xmlns:p14="http://schemas.microsoft.com/office/powerpoint/2010/main" val="117464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ru-RU" dirty="0" smtClean="0"/>
              <a:t>Работа с внутритекстовыми ссылками</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282"/>
            <a:ext cx="9296400" cy="5524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5307724" y="3371741"/>
            <a:ext cx="1524000" cy="53340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030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ru-RU" dirty="0"/>
              <a:t>Работа с внутритекстовыми ссылками</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5285"/>
            <a:ext cx="9296400" cy="379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3505200" y="2667000"/>
            <a:ext cx="3048000" cy="53340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770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Расширенный поиск</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64" y="2833464"/>
            <a:ext cx="6821536" cy="3657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55" y="1004664"/>
            <a:ext cx="7799387" cy="885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Down Arrow 6"/>
          <p:cNvSpPr/>
          <p:nvPr/>
        </p:nvSpPr>
        <p:spPr>
          <a:xfrm>
            <a:off x="5867400" y="2121660"/>
            <a:ext cx="685800" cy="82455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Rectangle 7"/>
          <p:cNvSpPr/>
          <p:nvPr/>
        </p:nvSpPr>
        <p:spPr bwMode="auto">
          <a:xfrm>
            <a:off x="7162800" y="1557114"/>
            <a:ext cx="1143000" cy="43815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Tree>
    <p:extLst>
      <p:ext uri="{BB962C8B-B14F-4D97-AF65-F5344CB8AC3E}">
        <p14:creationId xmlns:p14="http://schemas.microsoft.com/office/powerpoint/2010/main" val="196272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b="0" dirty="0" smtClean="0"/>
              <a:t>Сохранение поискового запроса</a:t>
            </a:r>
            <a:endParaRPr lang="en-US" b="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914400"/>
            <a:ext cx="6038850" cy="2628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6859" y="3823648"/>
            <a:ext cx="8951913" cy="533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832194"/>
            <a:ext cx="9144000" cy="20258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Bent Arrow 3"/>
          <p:cNvSpPr/>
          <p:nvPr/>
        </p:nvSpPr>
        <p:spPr>
          <a:xfrm rot="5400000">
            <a:off x="6705600" y="2228850"/>
            <a:ext cx="1219200" cy="971550"/>
          </a:xfrm>
          <a:prstGeom prst="bentArrow">
            <a:avLst>
              <a:gd name="adj1" fmla="val 29214"/>
              <a:gd name="adj2" fmla="val 28512"/>
              <a:gd name="adj3" fmla="val 25000"/>
              <a:gd name="adj4" fmla="val 4375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tx1"/>
              </a:solidFill>
            </a:endParaRPr>
          </a:p>
        </p:txBody>
      </p:sp>
      <p:sp>
        <p:nvSpPr>
          <p:cNvPr id="5" name="Down Arrow 4"/>
          <p:cNvSpPr/>
          <p:nvPr/>
        </p:nvSpPr>
        <p:spPr>
          <a:xfrm>
            <a:off x="7128254" y="4357048"/>
            <a:ext cx="685800" cy="82455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056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Операторы поиска имеют значение</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1" y="987972"/>
            <a:ext cx="5312229" cy="1752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2871788"/>
            <a:ext cx="5944350" cy="17002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703379"/>
            <a:ext cx="7148442" cy="15450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25175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solidFill>
                  <a:srgbClr val="0070C0"/>
                </a:solidFill>
              </a:rPr>
              <a:t>Сохранение ссылок из </a:t>
            </a:r>
            <a:r>
              <a:rPr lang="en-US" dirty="0" smtClean="0">
                <a:solidFill>
                  <a:srgbClr val="0070C0"/>
                </a:solidFill>
              </a:rPr>
              <a:t>ScienceDirect</a:t>
            </a:r>
            <a:r>
              <a:rPr lang="ru-RU" dirty="0" smtClean="0">
                <a:solidFill>
                  <a:srgbClr val="0070C0"/>
                </a:solidFill>
              </a:rPr>
              <a:t> в </a:t>
            </a:r>
            <a:r>
              <a:rPr lang="en-GB" dirty="0" err="1" smtClean="0">
                <a:solidFill>
                  <a:srgbClr val="0070C0"/>
                </a:solidFill>
              </a:rPr>
              <a:t>Mendeley</a:t>
            </a:r>
            <a:endParaRPr lang="en-US" dirty="0">
              <a:solidFill>
                <a:srgbClr val="0070C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057275"/>
            <a:ext cx="8913813"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406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solidFill>
                  <a:srgbClr val="0070C0"/>
                </a:solidFill>
              </a:rPr>
              <a:t>Выбор статьи</a:t>
            </a:r>
            <a:endParaRPr lang="en-US" dirty="0">
              <a:solidFill>
                <a:srgbClr val="0070C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63" y="1140157"/>
            <a:ext cx="8928037" cy="564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63" y="996571"/>
            <a:ext cx="9004237" cy="578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969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4476"/>
            <a:ext cx="9348788" cy="5918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31612" y="1905000"/>
            <a:ext cx="4121588" cy="457200"/>
          </a:xfrm>
          <a:prstGeom prst="rect">
            <a:avLst/>
          </a:prstGeom>
          <a:noFill/>
          <a:ln w="28575" cmpd="sng">
            <a:solidFill>
              <a:srgbClr val="1E1E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64860" y="1981200"/>
            <a:ext cx="2292788" cy="4572000"/>
          </a:xfrm>
          <a:prstGeom prst="rect">
            <a:avLst/>
          </a:prstGeom>
          <a:noFill/>
          <a:ln w="28575" cmpd="sng">
            <a:solidFill>
              <a:srgbClr val="1E1E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431612" y="634476"/>
            <a:ext cx="540188" cy="457200"/>
          </a:xfrm>
          <a:prstGeom prst="rect">
            <a:avLst/>
          </a:prstGeom>
          <a:noFill/>
          <a:ln w="28575" cmpd="sng">
            <a:solidFill>
              <a:srgbClr val="1E1E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04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image3.png"/>
          <p:cNvPicPr/>
          <p:nvPr/>
        </p:nvPicPr>
        <p:blipFill>
          <a:blip r:embed="rId3">
            <a:extLst/>
          </a:blip>
          <a:stretch>
            <a:fillRect/>
          </a:stretch>
        </p:blipFill>
        <p:spPr>
          <a:xfrm>
            <a:off x="6026270" y="4026813"/>
            <a:ext cx="2811353" cy="1708464"/>
          </a:xfrm>
          <a:prstGeom prst="rect">
            <a:avLst/>
          </a:prstGeom>
          <a:ln w="12700">
            <a:miter lim="400000"/>
          </a:ln>
        </p:spPr>
      </p:pic>
      <p:pic>
        <p:nvPicPr>
          <p:cNvPr id="60" name="image4.png"/>
          <p:cNvPicPr/>
          <p:nvPr/>
        </p:nvPicPr>
        <p:blipFill>
          <a:blip r:embed="rId4">
            <a:extLst/>
          </a:blip>
          <a:stretch>
            <a:fillRect/>
          </a:stretch>
        </p:blipFill>
        <p:spPr>
          <a:xfrm>
            <a:off x="3222973" y="3713162"/>
            <a:ext cx="3024454" cy="1896998"/>
          </a:xfrm>
          <a:prstGeom prst="rect">
            <a:avLst/>
          </a:prstGeom>
          <a:ln w="12700">
            <a:miter lim="400000"/>
          </a:ln>
          <a:effectLst>
            <a:outerShdw blurRad="63500" rotWithShape="0">
              <a:srgbClr val="000000">
                <a:alpha val="39999"/>
              </a:srgbClr>
            </a:outerShdw>
          </a:effectLst>
        </p:spPr>
      </p:pic>
      <p:pic>
        <p:nvPicPr>
          <p:cNvPr id="61" name="image5.png" descr="MDLib.tiff"/>
          <p:cNvPicPr/>
          <p:nvPr/>
        </p:nvPicPr>
        <p:blipFill>
          <a:blip r:embed="rId5">
            <a:extLst/>
          </a:blip>
          <a:stretch>
            <a:fillRect/>
          </a:stretch>
        </p:blipFill>
        <p:spPr>
          <a:xfrm>
            <a:off x="334963" y="3586162"/>
            <a:ext cx="3062287" cy="1897065"/>
          </a:xfrm>
          <a:prstGeom prst="rect">
            <a:avLst/>
          </a:prstGeom>
          <a:ln w="12700">
            <a:miter lim="400000"/>
          </a:ln>
          <a:effectLst>
            <a:outerShdw blurRad="63500" rotWithShape="0">
              <a:srgbClr val="000000">
                <a:alpha val="39999"/>
              </a:srgbClr>
            </a:outerShdw>
          </a:effectLst>
        </p:spPr>
      </p:pic>
      <p:sp>
        <p:nvSpPr>
          <p:cNvPr id="62" name="Shape 62"/>
          <p:cNvSpPr/>
          <p:nvPr/>
        </p:nvSpPr>
        <p:spPr>
          <a:xfrm>
            <a:off x="1362673" y="5632229"/>
            <a:ext cx="1006869" cy="30200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dirty="0">
                <a:solidFill>
                  <a:srgbClr val="1E1E1D"/>
                </a:solidFill>
              </a:rPr>
              <a:t>Desktop </a:t>
            </a:r>
          </a:p>
        </p:txBody>
      </p:sp>
      <p:sp>
        <p:nvSpPr>
          <p:cNvPr id="63" name="Shape 63"/>
          <p:cNvSpPr/>
          <p:nvPr/>
        </p:nvSpPr>
        <p:spPr>
          <a:xfrm>
            <a:off x="4163764" y="5733829"/>
            <a:ext cx="1143003" cy="30200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a:solidFill>
                  <a:srgbClr val="1E1E1D"/>
                </a:solidFill>
              </a:rPr>
              <a:t>Web </a:t>
            </a:r>
          </a:p>
        </p:txBody>
      </p:sp>
      <p:sp>
        <p:nvSpPr>
          <p:cNvPr id="64" name="Shape 64"/>
          <p:cNvSpPr/>
          <p:nvPr/>
        </p:nvSpPr>
        <p:spPr>
          <a:xfrm>
            <a:off x="6860444" y="5925751"/>
            <a:ext cx="1143003" cy="30200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a:solidFill>
                  <a:srgbClr val="1E1E1D"/>
                </a:solidFill>
              </a:rPr>
              <a:t>Mobile </a:t>
            </a:r>
          </a:p>
        </p:txBody>
      </p:sp>
      <p:sp>
        <p:nvSpPr>
          <p:cNvPr id="65" name="Shape 65"/>
          <p:cNvSpPr/>
          <p:nvPr/>
        </p:nvSpPr>
        <p:spPr>
          <a:xfrm>
            <a:off x="457200" y="1628800"/>
            <a:ext cx="4638179" cy="193898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nSpc>
                <a:spcPct val="150000"/>
              </a:lnSpc>
              <a:defRPr>
                <a:solidFill>
                  <a:srgbClr val="000000"/>
                </a:solidFill>
              </a:defRPr>
            </a:pPr>
            <a:r>
              <a:rPr lang="ru-RU" sz="2000" dirty="0" smtClean="0">
                <a:solidFill>
                  <a:srgbClr val="1E1E1D"/>
                </a:solidFill>
                <a:latin typeface="+mj-lt"/>
                <a:ea typeface="+mj-ea"/>
                <a:cs typeface="+mj-cs"/>
                <a:sym typeface="Helvetica Neue"/>
              </a:rPr>
              <a:t>Приложение для научной работы</a:t>
            </a:r>
            <a:endParaRPr dirty="0">
              <a:latin typeface="Calibri"/>
              <a:ea typeface="Calibri"/>
              <a:cs typeface="Calibri"/>
              <a:sym typeface="Calibri"/>
            </a:endParaRPr>
          </a:p>
          <a:p>
            <a:pPr lvl="0">
              <a:lnSpc>
                <a:spcPct val="150000"/>
              </a:lnSpc>
              <a:defRPr>
                <a:solidFill>
                  <a:srgbClr val="000000"/>
                </a:solidFill>
              </a:defRPr>
            </a:pPr>
            <a:r>
              <a:rPr lang="ru-RU" sz="2000" dirty="0" smtClean="0">
                <a:solidFill>
                  <a:srgbClr val="1E1E1D"/>
                </a:solidFill>
                <a:latin typeface="+mj-lt"/>
                <a:ea typeface="+mj-ea"/>
                <a:cs typeface="+mj-cs"/>
                <a:sym typeface="Helvetica Neue"/>
              </a:rPr>
              <a:t>Поддержка всех основных платформ</a:t>
            </a:r>
            <a:r>
              <a:rPr sz="2000" dirty="0" smtClean="0">
                <a:solidFill>
                  <a:srgbClr val="1E1E1D"/>
                </a:solidFill>
                <a:latin typeface="+mj-lt"/>
                <a:ea typeface="+mj-ea"/>
                <a:cs typeface="+mj-cs"/>
                <a:sym typeface="Helvetica Neue"/>
              </a:rPr>
              <a:t> </a:t>
            </a:r>
            <a:r>
              <a:rPr sz="2000" dirty="0">
                <a:solidFill>
                  <a:srgbClr val="1E1E1D"/>
                </a:solidFill>
                <a:latin typeface="+mj-lt"/>
                <a:ea typeface="+mj-ea"/>
                <a:cs typeface="+mj-cs"/>
                <a:sym typeface="Helvetica Neue"/>
              </a:rPr>
              <a:t>(Win/Mac/Linux/Mobile)</a:t>
            </a:r>
            <a:endParaRPr dirty="0">
              <a:latin typeface="Calibri"/>
              <a:ea typeface="Calibri"/>
              <a:cs typeface="Calibri"/>
              <a:sym typeface="Calibri"/>
            </a:endParaRPr>
          </a:p>
          <a:p>
            <a:pPr lvl="0">
              <a:lnSpc>
                <a:spcPct val="150000"/>
              </a:lnSpc>
              <a:defRPr>
                <a:solidFill>
                  <a:srgbClr val="000000"/>
                </a:solidFill>
              </a:defRPr>
            </a:pPr>
            <a:r>
              <a:rPr lang="ru-RU" sz="2000" dirty="0" smtClean="0">
                <a:solidFill>
                  <a:srgbClr val="1E1E1D"/>
                </a:solidFill>
                <a:latin typeface="+mj-lt"/>
                <a:ea typeface="+mj-ea"/>
                <a:cs typeface="+mj-cs"/>
                <a:sym typeface="Helvetica Neue"/>
              </a:rPr>
              <a:t>и всех брайзеров</a:t>
            </a:r>
            <a:endParaRPr sz="2000" dirty="0">
              <a:solidFill>
                <a:srgbClr val="1E1E1D"/>
              </a:solidFill>
              <a:latin typeface="+mj-lt"/>
              <a:ea typeface="+mj-ea"/>
              <a:cs typeface="+mj-cs"/>
              <a:sym typeface="Helvetica Neue"/>
            </a:endParaRPr>
          </a:p>
        </p:txBody>
      </p:sp>
      <p:sp>
        <p:nvSpPr>
          <p:cNvPr id="66" name="Shape 66"/>
          <p:cNvSpPr/>
          <p:nvPr/>
        </p:nvSpPr>
        <p:spPr>
          <a:xfrm>
            <a:off x="420441" y="891074"/>
            <a:ext cx="7981606"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C572A759-6A51-4108-AA02-DFA0A04FC94B}">
              <ma14:wrappingTextBoxFlag xmlns="" xmlns:ma14="http://schemas.microsoft.com/office/mac/drawingml/2011/main" val="1"/>
            </a:ext>
          </a:extLst>
        </p:spPr>
        <p:txBody>
          <a:bodyPr>
            <a:spAutoFit/>
          </a:bodyPr>
          <a:lstStyle/>
          <a:p>
            <a:r>
              <a:rPr lang="ru-RU" sz="2300" b="1" dirty="0">
                <a:solidFill>
                  <a:srgbClr val="0070C0"/>
                </a:solidFill>
                <a:latin typeface="Arial Bold"/>
                <a:ea typeface="+mj-ea"/>
                <a:cs typeface="Arial Bold"/>
              </a:rPr>
              <a:t>Что такое </a:t>
            </a:r>
            <a:r>
              <a:rPr sz="2300" b="1" dirty="0" err="1">
                <a:solidFill>
                  <a:srgbClr val="0070C0"/>
                </a:solidFill>
                <a:latin typeface="Arial Bold"/>
                <a:ea typeface="+mj-ea"/>
                <a:cs typeface="Arial Bold"/>
              </a:rPr>
              <a:t>Mendeley</a:t>
            </a:r>
            <a:r>
              <a:rPr sz="2300" b="1" dirty="0">
                <a:solidFill>
                  <a:srgbClr val="0070C0"/>
                </a:solidFill>
                <a:latin typeface="Arial Bold"/>
                <a:ea typeface="+mj-ea"/>
                <a:cs typeface="Arial Bold"/>
              </a:rPr>
              <a:t>?</a:t>
            </a:r>
          </a:p>
        </p:txBody>
      </p:sp>
      <p:pic>
        <p:nvPicPr>
          <p:cNvPr id="67" name="image6.png"/>
          <p:cNvPicPr/>
          <p:nvPr/>
        </p:nvPicPr>
        <p:blipFill>
          <a:blip r:embed="rId6">
            <a:extLst/>
          </a:blip>
          <a:stretch>
            <a:fillRect/>
          </a:stretch>
        </p:blipFill>
        <p:spPr>
          <a:xfrm>
            <a:off x="5650705" y="2367895"/>
            <a:ext cx="2908877" cy="745400"/>
          </a:xfrm>
          <a:prstGeom prst="rect">
            <a:avLst/>
          </a:prstGeom>
          <a:ln w="12700">
            <a:miter lim="400000"/>
          </a:ln>
        </p:spPr>
      </p:pic>
      <p:pic>
        <p:nvPicPr>
          <p:cNvPr id="68" name="image7.png"/>
          <p:cNvPicPr/>
          <p:nvPr/>
        </p:nvPicPr>
        <p:blipFill>
          <a:blip r:embed="rId7">
            <a:extLst/>
          </a:blip>
          <a:stretch>
            <a:fillRect/>
          </a:stretch>
        </p:blipFill>
        <p:spPr>
          <a:xfrm>
            <a:off x="5849175" y="1521688"/>
            <a:ext cx="2503634" cy="745403"/>
          </a:xfrm>
          <a:prstGeom prst="rect">
            <a:avLst/>
          </a:prstGeom>
          <a:ln w="12700">
            <a:miter lim="400000"/>
          </a:ln>
        </p:spPr>
      </p:pic>
    </p:spTree>
    <p:extLst>
      <p:ext uri="{BB962C8B-B14F-4D97-AF65-F5344CB8AC3E}">
        <p14:creationId xmlns:p14="http://schemas.microsoft.com/office/powerpoint/2010/main" val="279385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069" y="482169"/>
            <a:ext cx="7910331" cy="837507"/>
          </a:xfrm>
        </p:spPr>
        <p:txBody>
          <a:bodyPr/>
          <a:lstStyle/>
          <a:p>
            <a:r>
              <a:rPr lang="en-GB" dirty="0"/>
              <a:t>Elsevier </a:t>
            </a:r>
            <a:r>
              <a:rPr lang="ru-RU" dirty="0"/>
              <a:t>последовательно работает над повышением качества </a:t>
            </a:r>
            <a:r>
              <a:rPr lang="ru-RU" dirty="0" smtClean="0"/>
              <a:t>журналов</a:t>
            </a:r>
            <a:endParaRPr lang="en-US" b="1" dirty="0"/>
          </a:p>
        </p:txBody>
      </p:sp>
      <p:graphicFrame>
        <p:nvGraphicFramePr>
          <p:cNvPr id="27" name="Table 26"/>
          <p:cNvGraphicFramePr>
            <a:graphicFrameLocks noGrp="1"/>
          </p:cNvGraphicFramePr>
          <p:nvPr>
            <p:extLst/>
          </p:nvPr>
        </p:nvGraphicFramePr>
        <p:xfrm>
          <a:off x="6253843" y="5568044"/>
          <a:ext cx="2382832" cy="867855"/>
        </p:xfrm>
        <a:graphic>
          <a:graphicData uri="http://schemas.openxmlformats.org/drawingml/2006/table">
            <a:tbl>
              <a:tblPr>
                <a:tableStyleId>{2D5ABB26-0587-4C30-8999-92F81FD0307C}</a:tableStyleId>
              </a:tblPr>
              <a:tblGrid>
                <a:gridCol w="1672681">
                  <a:extLst>
                    <a:ext uri="{9D8B030D-6E8A-4147-A177-3AD203B41FA5}">
                      <a16:colId xmlns="" xmlns:a16="http://schemas.microsoft.com/office/drawing/2014/main" val="20000"/>
                    </a:ext>
                  </a:extLst>
                </a:gridCol>
                <a:gridCol w="710151">
                  <a:extLst>
                    <a:ext uri="{9D8B030D-6E8A-4147-A177-3AD203B41FA5}">
                      <a16:colId xmlns="" xmlns:a16="http://schemas.microsoft.com/office/drawing/2014/main" val="20001"/>
                    </a:ext>
                  </a:extLst>
                </a:gridCol>
              </a:tblGrid>
              <a:tr h="289285">
                <a:tc gridSpan="2">
                  <a:txBody>
                    <a:bodyPr/>
                    <a:lstStyle/>
                    <a:p>
                      <a:pPr algn="ctr" fontAlgn="b"/>
                      <a:r>
                        <a:rPr lang="nl-NL" sz="1200" u="none" strike="noStrike" dirty="0">
                          <a:solidFill>
                            <a:schemeClr val="bg1"/>
                          </a:solidFill>
                          <a:effectLst/>
                        </a:rPr>
                        <a:t>5 Year CAGR: 2012-2016</a:t>
                      </a:r>
                      <a:endParaRPr lang="nl-NL" sz="1200" b="1" i="0" u="none" strike="noStrike" dirty="0">
                        <a:solidFill>
                          <a:schemeClr val="bg1"/>
                        </a:solidFill>
                        <a:effectLst/>
                        <a:latin typeface="Calibri" panose="020F0502020204030204" pitchFamily="34" charset="0"/>
                      </a:endParaRPr>
                    </a:p>
                  </a:txBody>
                  <a:tcPr marL="45720" marR="45720" anchor="b">
                    <a:lnB w="6350" cap="flat" cmpd="sng" algn="ctr">
                      <a:solidFill>
                        <a:schemeClr val="bg1"/>
                      </a:solidFill>
                      <a:prstDash val="solid"/>
                      <a:round/>
                      <a:headEnd type="none" w="med" len="med"/>
                      <a:tailEnd type="none" w="med" len="med"/>
                    </a:lnB>
                    <a:solidFill>
                      <a:schemeClr val="tx1"/>
                    </a:solidFill>
                  </a:tcPr>
                </a:tc>
                <a:tc hMerge="1">
                  <a:txBody>
                    <a:bodyPr/>
                    <a:lstStyle/>
                    <a:p>
                      <a:endParaRPr lang="nl-NL"/>
                    </a:p>
                  </a:txBody>
                  <a:tcPr/>
                </a:tc>
                <a:extLst>
                  <a:ext uri="{0D108BD9-81ED-4DB2-BD59-A6C34878D82A}">
                    <a16:rowId xmlns="" xmlns:a16="http://schemas.microsoft.com/office/drawing/2014/main" val="10000"/>
                  </a:ext>
                </a:extLst>
              </a:tr>
              <a:tr h="289285">
                <a:tc>
                  <a:txBody>
                    <a:bodyPr/>
                    <a:lstStyle/>
                    <a:p>
                      <a:pPr algn="ctr" fontAlgn="b"/>
                      <a:r>
                        <a:rPr lang="nl-NL" sz="1200" u="none" strike="noStrike" dirty="0">
                          <a:solidFill>
                            <a:schemeClr val="bg1"/>
                          </a:solidFill>
                          <a:effectLst/>
                        </a:rPr>
                        <a:t>Articles Submitted</a:t>
                      </a:r>
                      <a:endParaRPr lang="nl-NL" sz="1200" b="0" i="0" u="none" strike="noStrike" dirty="0">
                        <a:solidFill>
                          <a:schemeClr val="bg1"/>
                        </a:solidFill>
                        <a:effectLst/>
                        <a:latin typeface="Calibri" panose="020F0502020204030204" pitchFamily="34" charset="0"/>
                      </a:endParaRPr>
                    </a:p>
                  </a:txBody>
                  <a:tcPr marL="45720" marR="4572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algn="ctr" fontAlgn="b"/>
                      <a:r>
                        <a:rPr lang="nl-NL" sz="1200" u="none" strike="noStrike" dirty="0">
                          <a:solidFill>
                            <a:schemeClr val="bg1"/>
                          </a:solidFill>
                          <a:effectLst/>
                        </a:rPr>
                        <a:t>9.50%</a:t>
                      </a:r>
                      <a:endParaRPr lang="nl-NL" sz="1200" b="0" i="0" u="none" strike="noStrike" dirty="0">
                        <a:solidFill>
                          <a:schemeClr val="bg1"/>
                        </a:solidFill>
                        <a:effectLst/>
                        <a:latin typeface="Calibri" panose="020F0502020204030204" pitchFamily="34" charset="0"/>
                      </a:endParaRPr>
                    </a:p>
                  </a:txBody>
                  <a:tcPr marL="45720" marR="4572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extLst>
                  <a:ext uri="{0D108BD9-81ED-4DB2-BD59-A6C34878D82A}">
                    <a16:rowId xmlns="" xmlns:a16="http://schemas.microsoft.com/office/drawing/2014/main" val="10001"/>
                  </a:ext>
                </a:extLst>
              </a:tr>
              <a:tr h="289285">
                <a:tc>
                  <a:txBody>
                    <a:bodyPr/>
                    <a:lstStyle/>
                    <a:p>
                      <a:pPr algn="ctr" fontAlgn="b"/>
                      <a:r>
                        <a:rPr lang="nl-NL" sz="1200" u="none" strike="noStrike" dirty="0">
                          <a:effectLst/>
                        </a:rPr>
                        <a:t>Articles Published</a:t>
                      </a:r>
                      <a:endParaRPr lang="nl-NL" sz="1200" b="0" i="0" u="none" strike="noStrike" dirty="0">
                        <a:solidFill>
                          <a:srgbClr val="000000"/>
                        </a:solidFill>
                        <a:effectLst/>
                        <a:latin typeface="Calibri" panose="020F0502020204030204" pitchFamily="34" charset="0"/>
                      </a:endParaRPr>
                    </a:p>
                  </a:txBody>
                  <a:tcPr marL="45720" marR="4572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nl-NL" sz="1200" u="none" strike="noStrike" dirty="0">
                          <a:effectLst/>
                        </a:rPr>
                        <a:t>5.03%</a:t>
                      </a:r>
                      <a:endParaRPr lang="nl-NL" sz="1200" b="0" i="0" u="none" strike="noStrike" dirty="0">
                        <a:solidFill>
                          <a:srgbClr val="000000"/>
                        </a:solidFill>
                        <a:effectLst/>
                        <a:latin typeface="Calibri" panose="020F0502020204030204" pitchFamily="34" charset="0"/>
                      </a:endParaRPr>
                    </a:p>
                  </a:txBody>
                  <a:tcPr marL="45720" marR="4572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2"/>
                  </a:ext>
                </a:extLst>
              </a:tr>
            </a:tbl>
          </a:graphicData>
        </a:graphic>
      </p:graphicFrame>
      <p:sp>
        <p:nvSpPr>
          <p:cNvPr id="28" name="TextBox 27"/>
          <p:cNvSpPr txBox="1"/>
          <p:nvPr/>
        </p:nvSpPr>
        <p:spPr>
          <a:xfrm>
            <a:off x="289193" y="6541978"/>
            <a:ext cx="1838965" cy="230832"/>
          </a:xfrm>
          <a:prstGeom prst="rect">
            <a:avLst/>
          </a:prstGeom>
          <a:noFill/>
        </p:spPr>
        <p:txBody>
          <a:bodyPr wrap="none" rtlCol="0">
            <a:spAutoFit/>
          </a:bodyPr>
          <a:lstStyle/>
          <a:p>
            <a:r>
              <a:rPr lang="en-US" sz="900" dirty="0">
                <a:solidFill>
                  <a:schemeClr val="tx2"/>
                </a:solidFill>
                <a:latin typeface="Arial" pitchFamily="34" charset="0"/>
                <a:cs typeface="Arial" pitchFamily="34" charset="0"/>
              </a:rPr>
              <a:t>*Figures for all Elsevier Journals</a:t>
            </a:r>
          </a:p>
        </p:txBody>
      </p:sp>
      <p:graphicFrame>
        <p:nvGraphicFramePr>
          <p:cNvPr id="6" name="Chart 5">
            <a:extLst>
              <a:ext uri="{FF2B5EF4-FFF2-40B4-BE49-F238E27FC236}">
                <a16:creationId xmlns="" xmlns:a16="http://schemas.microsoft.com/office/drawing/2014/main" id="{932EC9F9-C9C3-4CE1-9C40-675D0BEF9EC0}"/>
              </a:ext>
            </a:extLst>
          </p:cNvPr>
          <p:cNvGraphicFramePr>
            <a:graphicFrameLocks/>
          </p:cNvGraphicFramePr>
          <p:nvPr>
            <p:extLst>
              <p:ext uri="{D42A27DB-BD31-4B8C-83A1-F6EECF244321}">
                <p14:modId xmlns:p14="http://schemas.microsoft.com/office/powerpoint/2010/main" val="2089756937"/>
              </p:ext>
            </p:extLst>
          </p:nvPr>
        </p:nvGraphicFramePr>
        <p:xfrm>
          <a:off x="289193" y="1319676"/>
          <a:ext cx="8217992" cy="45119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939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image8.png"/>
          <p:cNvPicPr/>
          <p:nvPr/>
        </p:nvPicPr>
        <p:blipFill>
          <a:blip r:embed="rId3">
            <a:extLst/>
          </a:blip>
          <a:stretch>
            <a:fillRect/>
          </a:stretch>
        </p:blipFill>
        <p:spPr>
          <a:xfrm>
            <a:off x="3960929" y="1873131"/>
            <a:ext cx="1417157" cy="909963"/>
          </a:xfrm>
          <a:prstGeom prst="rect">
            <a:avLst/>
          </a:prstGeom>
          <a:ln w="12700">
            <a:miter lim="400000"/>
          </a:ln>
        </p:spPr>
      </p:pic>
      <p:sp>
        <p:nvSpPr>
          <p:cNvPr id="73" name="Shape 73"/>
          <p:cNvSpPr>
            <a:spLocks noGrp="1"/>
          </p:cNvSpPr>
          <p:nvPr>
            <p:ph type="sldNum" sz="quarter" idx="4294967295"/>
          </p:nvPr>
        </p:nvSpPr>
        <p:spPr>
          <a:xfrm>
            <a:off x="6553200" y="6278071"/>
            <a:ext cx="2133600" cy="243843"/>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t>30</a:t>
            </a:fld>
            <a:endParaRPr sz="900">
              <a:solidFill>
                <a:srgbClr val="8F8F8F"/>
              </a:solidFill>
            </a:endParaRPr>
          </a:p>
        </p:txBody>
      </p:sp>
      <p:sp>
        <p:nvSpPr>
          <p:cNvPr id="74" name="Shape 74"/>
          <p:cNvSpPr/>
          <p:nvPr/>
        </p:nvSpPr>
        <p:spPr>
          <a:xfrm>
            <a:off x="420441" y="891074"/>
            <a:ext cx="7981606" cy="4527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20000"/>
              </a:lnSpc>
              <a:defRPr sz="2700" b="1">
                <a:solidFill>
                  <a:srgbClr val="1E1E1E"/>
                </a:solidFill>
                <a:latin typeface="+mj-lt"/>
                <a:ea typeface="+mj-ea"/>
                <a:cs typeface="+mj-cs"/>
                <a:sym typeface="Helvetica Neue"/>
              </a:defRPr>
            </a:lvl1pPr>
          </a:lstStyle>
          <a:p>
            <a:pPr lvl="0">
              <a:defRPr sz="1800" b="0">
                <a:solidFill>
                  <a:srgbClr val="000000"/>
                </a:solidFill>
              </a:defRPr>
            </a:pPr>
            <a:r>
              <a:rPr lang="ru-RU" sz="2700" b="1" dirty="0" smtClean="0">
                <a:solidFill>
                  <a:srgbClr val="1E1E1E"/>
                </a:solidFill>
              </a:rPr>
              <a:t> </a:t>
            </a:r>
            <a:r>
              <a:rPr lang="ru-RU" sz="2300" dirty="0" smtClean="0">
                <a:solidFill>
                  <a:srgbClr val="0070C0"/>
                </a:solidFill>
                <a:latin typeface="Arial Bold"/>
                <a:cs typeface="Arial Bold"/>
              </a:rPr>
              <a:t>Как</a:t>
            </a:r>
            <a:r>
              <a:rPr lang="ru-RU" sz="2700" b="1" dirty="0" smtClean="0">
                <a:solidFill>
                  <a:srgbClr val="1E1E1E"/>
                </a:solidFill>
              </a:rPr>
              <a:t> </a:t>
            </a:r>
            <a:r>
              <a:rPr lang="ru-RU" sz="2300" b="0" dirty="0">
                <a:solidFill>
                  <a:srgbClr val="0070C0"/>
                </a:solidFill>
                <a:latin typeface="Arial Bold"/>
                <a:cs typeface="Arial Bold"/>
              </a:rPr>
              <a:t>устроен </a:t>
            </a:r>
            <a:r>
              <a:rPr lang="en-GB" sz="2300" b="0" dirty="0" err="1">
                <a:solidFill>
                  <a:srgbClr val="0070C0"/>
                </a:solidFill>
                <a:latin typeface="Arial Bold"/>
                <a:cs typeface="Arial Bold"/>
              </a:rPr>
              <a:t>Mendeley</a:t>
            </a:r>
            <a:r>
              <a:rPr sz="2300" b="0" dirty="0">
                <a:solidFill>
                  <a:srgbClr val="0070C0"/>
                </a:solidFill>
                <a:latin typeface="Arial Bold"/>
                <a:cs typeface="Arial Bold"/>
              </a:rPr>
              <a:t>?</a:t>
            </a:r>
          </a:p>
        </p:txBody>
      </p:sp>
      <p:grpSp>
        <p:nvGrpSpPr>
          <p:cNvPr id="79" name="Group 79"/>
          <p:cNvGrpSpPr/>
          <p:nvPr/>
        </p:nvGrpSpPr>
        <p:grpSpPr>
          <a:xfrm>
            <a:off x="666666" y="2184499"/>
            <a:ext cx="2027365" cy="1501274"/>
            <a:chOff x="0" y="0"/>
            <a:chExt cx="2027363" cy="1501272"/>
          </a:xfrm>
        </p:grpSpPr>
        <p:pic>
          <p:nvPicPr>
            <p:cNvPr id="75" name="image9.png"/>
            <p:cNvPicPr/>
            <p:nvPr/>
          </p:nvPicPr>
          <p:blipFill>
            <a:blip r:embed="rId4">
              <a:extLst/>
            </a:blip>
            <a:stretch>
              <a:fillRect/>
            </a:stretch>
          </p:blipFill>
          <p:spPr>
            <a:xfrm>
              <a:off x="838200" y="0"/>
              <a:ext cx="757362" cy="949097"/>
            </a:xfrm>
            <a:prstGeom prst="rect">
              <a:avLst/>
            </a:prstGeom>
            <a:ln w="12700" cap="flat">
              <a:noFill/>
              <a:miter lim="400000"/>
            </a:ln>
            <a:effectLst/>
          </p:spPr>
        </p:pic>
        <p:pic>
          <p:nvPicPr>
            <p:cNvPr id="76" name="image9.png"/>
            <p:cNvPicPr/>
            <p:nvPr/>
          </p:nvPicPr>
          <p:blipFill>
            <a:blip r:embed="rId4">
              <a:extLst/>
            </a:blip>
            <a:stretch>
              <a:fillRect/>
            </a:stretch>
          </p:blipFill>
          <p:spPr>
            <a:xfrm>
              <a:off x="1270001" y="385960"/>
              <a:ext cx="757362" cy="949098"/>
            </a:xfrm>
            <a:prstGeom prst="rect">
              <a:avLst/>
            </a:prstGeom>
            <a:ln w="12700" cap="flat">
              <a:noFill/>
              <a:miter lim="400000"/>
            </a:ln>
            <a:effectLst>
              <a:outerShdw blurRad="38100" dist="23000" dir="5400000" rotWithShape="0">
                <a:srgbClr val="000000">
                  <a:alpha val="35000"/>
                </a:srgbClr>
              </a:outerShdw>
            </a:effectLst>
          </p:spPr>
        </p:pic>
        <p:pic>
          <p:nvPicPr>
            <p:cNvPr id="77" name="image9.png"/>
            <p:cNvPicPr/>
            <p:nvPr/>
          </p:nvPicPr>
          <p:blipFill>
            <a:blip r:embed="rId4">
              <a:extLst/>
            </a:blip>
            <a:stretch>
              <a:fillRect/>
            </a:stretch>
          </p:blipFill>
          <p:spPr>
            <a:xfrm>
              <a:off x="-1" y="166214"/>
              <a:ext cx="757361" cy="949098"/>
            </a:xfrm>
            <a:prstGeom prst="rect">
              <a:avLst/>
            </a:prstGeom>
            <a:ln w="12700" cap="flat">
              <a:noFill/>
              <a:miter lim="400000"/>
            </a:ln>
            <a:effectLst/>
          </p:spPr>
        </p:pic>
        <p:pic>
          <p:nvPicPr>
            <p:cNvPr id="78" name="image9.png"/>
            <p:cNvPicPr/>
            <p:nvPr/>
          </p:nvPicPr>
          <p:blipFill>
            <a:blip r:embed="rId4">
              <a:extLst/>
            </a:blip>
            <a:stretch>
              <a:fillRect/>
            </a:stretch>
          </p:blipFill>
          <p:spPr>
            <a:xfrm>
              <a:off x="431799" y="552174"/>
              <a:ext cx="757363" cy="949099"/>
            </a:xfrm>
            <a:prstGeom prst="rect">
              <a:avLst/>
            </a:prstGeom>
            <a:ln w="12700" cap="flat">
              <a:noFill/>
              <a:miter lim="400000"/>
            </a:ln>
            <a:effectLst>
              <a:outerShdw blurRad="38100" dist="23000" dir="5400000" rotWithShape="0">
                <a:srgbClr val="000000">
                  <a:alpha val="35000"/>
                </a:srgbClr>
              </a:outerShdw>
            </a:effectLst>
          </p:spPr>
        </p:pic>
      </p:grpSp>
      <p:sp>
        <p:nvSpPr>
          <p:cNvPr id="80" name="Shape 80"/>
          <p:cNvSpPr/>
          <p:nvPr/>
        </p:nvSpPr>
        <p:spPr>
          <a:xfrm>
            <a:off x="2626174" y="3087981"/>
            <a:ext cx="1354295"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pic>
        <p:nvPicPr>
          <p:cNvPr id="81" name="image10.png"/>
          <p:cNvPicPr/>
          <p:nvPr/>
        </p:nvPicPr>
        <p:blipFill>
          <a:blip r:embed="rId5">
            <a:extLst/>
          </a:blip>
          <a:stretch>
            <a:fillRect/>
          </a:stretch>
        </p:blipFill>
        <p:spPr>
          <a:xfrm>
            <a:off x="4014770" y="2707844"/>
            <a:ext cx="1330867" cy="2621802"/>
          </a:xfrm>
          <a:prstGeom prst="rect">
            <a:avLst/>
          </a:prstGeom>
          <a:ln w="12700">
            <a:miter lim="400000"/>
          </a:ln>
        </p:spPr>
      </p:pic>
      <p:pic>
        <p:nvPicPr>
          <p:cNvPr id="82" name="image11.png"/>
          <p:cNvPicPr/>
          <p:nvPr/>
        </p:nvPicPr>
        <p:blipFill>
          <a:blip r:embed="rId6">
            <a:extLst/>
          </a:blip>
          <a:stretch>
            <a:fillRect/>
          </a:stretch>
        </p:blipFill>
        <p:spPr>
          <a:xfrm>
            <a:off x="6312320" y="3003773"/>
            <a:ext cx="2208960" cy="1281198"/>
          </a:xfrm>
          <a:prstGeom prst="rect">
            <a:avLst/>
          </a:prstGeom>
          <a:ln w="12700">
            <a:miter lim="400000"/>
          </a:ln>
        </p:spPr>
      </p:pic>
      <p:grpSp>
        <p:nvGrpSpPr>
          <p:cNvPr id="85" name="Group 85"/>
          <p:cNvGrpSpPr/>
          <p:nvPr/>
        </p:nvGrpSpPr>
        <p:grpSpPr>
          <a:xfrm>
            <a:off x="6389531" y="1214008"/>
            <a:ext cx="2054540" cy="1541066"/>
            <a:chOff x="0" y="-1"/>
            <a:chExt cx="2054538" cy="1541064"/>
          </a:xfrm>
        </p:grpSpPr>
        <p:pic>
          <p:nvPicPr>
            <p:cNvPr id="83" name="image12.png"/>
            <p:cNvPicPr/>
            <p:nvPr/>
          </p:nvPicPr>
          <p:blipFill>
            <a:blip r:embed="rId7">
              <a:extLst/>
            </a:blip>
            <a:stretch>
              <a:fillRect/>
            </a:stretch>
          </p:blipFill>
          <p:spPr>
            <a:xfrm>
              <a:off x="226898" y="-2"/>
              <a:ext cx="1827641" cy="1414595"/>
            </a:xfrm>
            <a:prstGeom prst="rect">
              <a:avLst/>
            </a:prstGeom>
            <a:ln w="12700" cap="flat">
              <a:noFill/>
              <a:miter lim="400000"/>
            </a:ln>
            <a:effectLst/>
          </p:spPr>
        </p:pic>
        <p:pic>
          <p:nvPicPr>
            <p:cNvPr id="84" name="image13.png"/>
            <p:cNvPicPr/>
            <p:nvPr/>
          </p:nvPicPr>
          <p:blipFill>
            <a:blip r:embed="rId8">
              <a:extLst/>
            </a:blip>
            <a:stretch>
              <a:fillRect/>
            </a:stretch>
          </p:blipFill>
          <p:spPr>
            <a:xfrm>
              <a:off x="-1" y="481031"/>
              <a:ext cx="581638" cy="1060033"/>
            </a:xfrm>
            <a:prstGeom prst="rect">
              <a:avLst/>
            </a:prstGeom>
            <a:ln w="12700" cap="flat">
              <a:noFill/>
              <a:miter lim="400000"/>
            </a:ln>
            <a:effectLst/>
          </p:spPr>
        </p:pic>
      </p:grpSp>
      <p:pic>
        <p:nvPicPr>
          <p:cNvPr id="86" name="image14.png"/>
          <p:cNvPicPr/>
          <p:nvPr/>
        </p:nvPicPr>
        <p:blipFill>
          <a:blip r:embed="rId9">
            <a:extLst/>
          </a:blip>
          <a:stretch>
            <a:fillRect/>
          </a:stretch>
        </p:blipFill>
        <p:spPr>
          <a:xfrm>
            <a:off x="6708223" y="4566499"/>
            <a:ext cx="1417157" cy="1477295"/>
          </a:xfrm>
          <a:prstGeom prst="rect">
            <a:avLst/>
          </a:prstGeom>
          <a:ln w="12700">
            <a:miter lim="400000"/>
          </a:ln>
        </p:spPr>
      </p:pic>
      <p:sp>
        <p:nvSpPr>
          <p:cNvPr id="87" name="Shape 87"/>
          <p:cNvSpPr/>
          <p:nvPr/>
        </p:nvSpPr>
        <p:spPr>
          <a:xfrm>
            <a:off x="5273578" y="2292971"/>
            <a:ext cx="1354296"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88" name="Shape 88"/>
          <p:cNvSpPr/>
          <p:nvPr/>
        </p:nvSpPr>
        <p:spPr>
          <a:xfrm>
            <a:off x="5273578" y="3647182"/>
            <a:ext cx="1354296"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89" name="Shape 89"/>
          <p:cNvSpPr/>
          <p:nvPr/>
        </p:nvSpPr>
        <p:spPr>
          <a:xfrm>
            <a:off x="5273578" y="5110069"/>
            <a:ext cx="1354296"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90" name="Shape 90"/>
          <p:cNvSpPr/>
          <p:nvPr/>
        </p:nvSpPr>
        <p:spPr>
          <a:xfrm>
            <a:off x="2626174" y="4858541"/>
            <a:ext cx="1354295"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grpSp>
        <p:nvGrpSpPr>
          <p:cNvPr id="93" name="Group 93"/>
          <p:cNvGrpSpPr/>
          <p:nvPr/>
        </p:nvGrpSpPr>
        <p:grpSpPr>
          <a:xfrm>
            <a:off x="941733" y="4139472"/>
            <a:ext cx="1477234" cy="1517666"/>
            <a:chOff x="0" y="0"/>
            <a:chExt cx="1477232" cy="1517664"/>
          </a:xfrm>
        </p:grpSpPr>
        <p:pic>
          <p:nvPicPr>
            <p:cNvPr id="91" name="image15.png"/>
            <p:cNvPicPr/>
            <p:nvPr/>
          </p:nvPicPr>
          <p:blipFill>
            <a:blip r:embed="rId10">
              <a:extLst/>
            </a:blip>
            <a:stretch>
              <a:fillRect/>
            </a:stretch>
          </p:blipFill>
          <p:spPr>
            <a:xfrm>
              <a:off x="19446" y="-1"/>
              <a:ext cx="1438420" cy="745403"/>
            </a:xfrm>
            <a:prstGeom prst="rect">
              <a:avLst/>
            </a:prstGeom>
            <a:ln w="12700" cap="flat">
              <a:noFill/>
              <a:miter lim="400000"/>
            </a:ln>
            <a:effectLst/>
          </p:spPr>
        </p:pic>
        <p:pic>
          <p:nvPicPr>
            <p:cNvPr id="92" name="image16.png"/>
            <p:cNvPicPr/>
            <p:nvPr/>
          </p:nvPicPr>
          <p:blipFill>
            <a:blip r:embed="rId11">
              <a:extLst/>
            </a:blip>
            <a:stretch>
              <a:fillRect/>
            </a:stretch>
          </p:blipFill>
          <p:spPr>
            <a:xfrm>
              <a:off x="0" y="772262"/>
              <a:ext cx="1477234" cy="745403"/>
            </a:xfrm>
            <a:prstGeom prst="rect">
              <a:avLst/>
            </a:prstGeom>
            <a:ln w="12700" cap="flat">
              <a:noFill/>
              <a:miter lim="400000"/>
            </a:ln>
            <a:effectLst/>
          </p:spPr>
        </p:pic>
      </p:grpSp>
    </p:spTree>
    <p:extLst>
      <p:ext uri="{BB962C8B-B14F-4D97-AF65-F5344CB8AC3E}">
        <p14:creationId xmlns:p14="http://schemas.microsoft.com/office/powerpoint/2010/main" val="397680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Screenshot 2014-03-11 14.35.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2871" y="1574996"/>
            <a:ext cx="6938259" cy="457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dirty="0" err="1" smtClean="0">
                <a:solidFill>
                  <a:srgbClr val="0070C0"/>
                </a:solidFill>
              </a:rPr>
              <a:t>Mendeley</a:t>
            </a:r>
            <a:r>
              <a:rPr lang="en-US" dirty="0" smtClean="0">
                <a:solidFill>
                  <a:srgbClr val="0070C0"/>
                </a:solidFill>
              </a:rPr>
              <a:t> Desktop</a:t>
            </a:r>
            <a:endParaRPr lang="en-US" dirty="0">
              <a:solidFill>
                <a:srgbClr val="0070C0"/>
              </a:solidFill>
            </a:endParaRPr>
          </a:p>
        </p:txBody>
      </p:sp>
    </p:spTree>
    <p:extLst>
      <p:ext uri="{BB962C8B-B14F-4D97-AF65-F5344CB8AC3E}">
        <p14:creationId xmlns:p14="http://schemas.microsoft.com/office/powerpoint/2010/main" val="3162625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5454"/>
            <a:ext cx="8229600" cy="1143000"/>
          </a:xfrm>
          <a:noFill/>
        </p:spPr>
        <p:txBody>
          <a:bodyPr/>
          <a:lstStyle/>
          <a:p>
            <a:r>
              <a:rPr lang="ru-RU" dirty="0" smtClean="0">
                <a:solidFill>
                  <a:srgbClr val="0070C0"/>
                </a:solidFill>
              </a:rPr>
              <a:t>Добавление документов</a:t>
            </a:r>
            <a:endParaRPr lang="en-US" dirty="0">
              <a:solidFill>
                <a:srgbClr val="0070C0"/>
              </a:solidFill>
            </a:endParaRPr>
          </a:p>
        </p:txBody>
      </p:sp>
      <p:pic>
        <p:nvPicPr>
          <p:cNvPr id="3" name="Picture 2" descr="Screenshot 2014-03-11 14.37.2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420938"/>
            <a:ext cx="6219825" cy="3044825"/>
          </a:xfrm>
          <a:prstGeom prst="rect">
            <a:avLst/>
          </a:prstGeom>
          <a:noFill/>
          <a:ln>
            <a:noFill/>
          </a:ln>
          <a:extLst/>
        </p:spPr>
      </p:pic>
      <p:pic>
        <p:nvPicPr>
          <p:cNvPr id="8" name="Picture 2" descr="Screenshot 2014-03-11 14.37.2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420938"/>
            <a:ext cx="6219825" cy="3044825"/>
          </a:xfrm>
          <a:prstGeom prst="rect">
            <a:avLst/>
          </a:prstGeom>
          <a:noFill/>
          <a:ln>
            <a:noFill/>
          </a:ln>
          <a:extLst/>
        </p:spPr>
      </p:pic>
      <p:sp>
        <p:nvSpPr>
          <p:cNvPr id="10" name="Rectangle 4"/>
          <p:cNvSpPr>
            <a:spLocks noChangeArrowheads="1"/>
          </p:cNvSpPr>
          <p:nvPr/>
        </p:nvSpPr>
        <p:spPr bwMode="auto">
          <a:xfrm>
            <a:off x="528201" y="1630539"/>
            <a:ext cx="3388706" cy="646331"/>
          </a:xfrm>
          <a:prstGeom prst="rect">
            <a:avLst/>
          </a:prstGeom>
          <a:noFill/>
          <a:ln>
            <a:noFill/>
          </a:ln>
          <a:extLst/>
        </p:spPr>
        <p:txBody>
          <a:bodyPr wrap="square">
            <a:spAutoFit/>
          </a:bodyPr>
          <a:lstStyle/>
          <a:p>
            <a:r>
              <a:rPr lang="ru-RU" dirty="0" smtClean="0">
                <a:solidFill>
                  <a:srgbClr val="1E1E1D"/>
                </a:solidFill>
                <a:latin typeface="Helvetica Neue"/>
                <a:cs typeface="Helvetica Neue"/>
                <a:sym typeface="Georgia" charset="0"/>
              </a:rPr>
              <a:t>Выбор файл или папки для добавления с жесткого диска</a:t>
            </a:r>
            <a:endParaRPr lang="en-US" dirty="0">
              <a:solidFill>
                <a:srgbClr val="1E1E1D"/>
              </a:solidFill>
              <a:latin typeface="Helvetica Neue"/>
              <a:cs typeface="Helvetica Neue"/>
            </a:endParaRPr>
          </a:p>
        </p:txBody>
      </p:sp>
      <p:sp>
        <p:nvSpPr>
          <p:cNvPr id="11" name="Right Arrow 18"/>
          <p:cNvSpPr>
            <a:spLocks noChangeArrowheads="1"/>
          </p:cNvSpPr>
          <p:nvPr/>
        </p:nvSpPr>
        <p:spPr bwMode="auto">
          <a:xfrm>
            <a:off x="1860574" y="2997200"/>
            <a:ext cx="525463" cy="224870"/>
          </a:xfrm>
          <a:prstGeom prst="rightArrow">
            <a:avLst>
              <a:gd name="adj1" fmla="val 73009"/>
              <a:gd name="adj2" fmla="val 50085"/>
            </a:avLst>
          </a:prstGeom>
          <a:solidFill>
            <a:srgbClr val="919191"/>
          </a:solidFill>
          <a:ln w="25400">
            <a:solidFill>
              <a:srgbClr val="919191"/>
            </a:solidFill>
            <a:round/>
            <a:headEnd/>
            <a:tailEnd/>
          </a:ln>
        </p:spPr>
        <p:txBody>
          <a:bodyPr lIns="45719" tIns="45719" rIns="45719" bIns="45719" anchor="ctr"/>
          <a:lstStyle/>
          <a:p>
            <a:pPr marL="457200"/>
            <a:endParaRPr lang="en-US">
              <a:solidFill>
                <a:srgbClr val="1E1E1D"/>
              </a:solidFill>
              <a:latin typeface="Helvetica Neue"/>
              <a:cs typeface="Helvetica Neue"/>
            </a:endParaRPr>
          </a:p>
        </p:txBody>
      </p:sp>
      <p:sp>
        <p:nvSpPr>
          <p:cNvPr id="12" name="Rectangle 6"/>
          <p:cNvSpPr>
            <a:spLocks noChangeArrowheads="1"/>
          </p:cNvSpPr>
          <p:nvPr/>
        </p:nvSpPr>
        <p:spPr bwMode="auto">
          <a:xfrm>
            <a:off x="588828" y="2776073"/>
            <a:ext cx="1376457" cy="646331"/>
          </a:xfrm>
          <a:prstGeom prst="rect">
            <a:avLst/>
          </a:prstGeom>
          <a:noFill/>
          <a:ln>
            <a:noFill/>
          </a:ln>
          <a:extLst/>
        </p:spPr>
        <p:txBody>
          <a:bodyPr wrap="square">
            <a:spAutoFit/>
          </a:bodyPr>
          <a:lstStyle/>
          <a:p>
            <a:r>
              <a:rPr lang="ru-RU" dirty="0" smtClean="0">
                <a:solidFill>
                  <a:srgbClr val="1E1E1D"/>
                </a:solidFill>
                <a:latin typeface="Helvetica Neue"/>
                <a:cs typeface="Helvetica Neue"/>
                <a:sym typeface="Georgia" charset="0"/>
              </a:rPr>
              <a:t>Слежение за папкой</a:t>
            </a:r>
            <a:endParaRPr lang="en-US" dirty="0">
              <a:solidFill>
                <a:srgbClr val="1E1E1D"/>
              </a:solidFill>
              <a:latin typeface="Helvetica Neue"/>
              <a:cs typeface="Helvetica Neue"/>
              <a:sym typeface="Georgia" charset="0"/>
            </a:endParaRPr>
          </a:p>
        </p:txBody>
      </p:sp>
      <p:sp>
        <p:nvSpPr>
          <p:cNvPr id="14" name="Rectangle 7"/>
          <p:cNvSpPr>
            <a:spLocks noChangeArrowheads="1"/>
          </p:cNvSpPr>
          <p:nvPr/>
        </p:nvSpPr>
        <p:spPr bwMode="auto">
          <a:xfrm>
            <a:off x="723083" y="3974666"/>
            <a:ext cx="2206649" cy="646331"/>
          </a:xfrm>
          <a:prstGeom prst="rect">
            <a:avLst/>
          </a:prstGeom>
          <a:noFill/>
          <a:ln>
            <a:noFill/>
          </a:ln>
          <a:extLst/>
        </p:spPr>
        <p:txBody>
          <a:bodyPr wrap="square">
            <a:spAutoFit/>
          </a:bodyPr>
          <a:lstStyle/>
          <a:p>
            <a:r>
              <a:rPr lang="ru-RU" dirty="0" smtClean="0">
                <a:solidFill>
                  <a:srgbClr val="1E1E1D"/>
                </a:solidFill>
                <a:latin typeface="Helvetica Neue"/>
                <a:cs typeface="Helvetica Neue"/>
                <a:sym typeface="Georgia" charset="0"/>
              </a:rPr>
              <a:t>Добавление вручную</a:t>
            </a:r>
            <a:endParaRPr lang="en-US" dirty="0">
              <a:solidFill>
                <a:srgbClr val="1E1E1D"/>
              </a:solidFill>
              <a:latin typeface="Helvetica Neue"/>
              <a:cs typeface="Helvetica Neue"/>
            </a:endParaRPr>
          </a:p>
        </p:txBody>
      </p:sp>
      <p:sp>
        <p:nvSpPr>
          <p:cNvPr id="16" name="Rectangle 9"/>
          <p:cNvSpPr>
            <a:spLocks noChangeArrowheads="1"/>
          </p:cNvSpPr>
          <p:nvPr/>
        </p:nvSpPr>
        <p:spPr bwMode="auto">
          <a:xfrm>
            <a:off x="5870394" y="1136092"/>
            <a:ext cx="3050900" cy="646331"/>
          </a:xfrm>
          <a:prstGeom prst="rect">
            <a:avLst/>
          </a:prstGeom>
          <a:noFill/>
          <a:ln>
            <a:noFill/>
          </a:ln>
          <a:extLst/>
        </p:spPr>
        <p:txBody>
          <a:bodyPr wrap="none">
            <a:spAutoFit/>
          </a:bodyPr>
          <a:lstStyle/>
          <a:p>
            <a:r>
              <a:rPr lang="ru-RU" dirty="0" smtClean="0">
                <a:solidFill>
                  <a:srgbClr val="1E1E1D"/>
                </a:solidFill>
                <a:latin typeface="Helvetica Neue"/>
                <a:cs typeface="Helvetica Neue"/>
                <a:sym typeface="Georgia" charset="0"/>
              </a:rPr>
              <a:t>Импорт ссылок из</a:t>
            </a:r>
            <a:endParaRPr lang="en-US" dirty="0">
              <a:solidFill>
                <a:srgbClr val="1E1E1D"/>
              </a:solidFill>
              <a:latin typeface="Helvetica Neue"/>
              <a:cs typeface="Helvetica Neue"/>
              <a:sym typeface="Georgia" charset="0"/>
            </a:endParaRPr>
          </a:p>
          <a:p>
            <a:r>
              <a:rPr lang="en-US" dirty="0" err="1">
                <a:solidFill>
                  <a:srgbClr val="1E1E1D"/>
                </a:solidFill>
                <a:latin typeface="Helvetica Neue"/>
                <a:cs typeface="Helvetica Neue"/>
                <a:sym typeface="Georgia" charset="0"/>
              </a:rPr>
              <a:t>BibTex</a:t>
            </a:r>
            <a:r>
              <a:rPr lang="en-US" dirty="0">
                <a:solidFill>
                  <a:srgbClr val="1E1E1D"/>
                </a:solidFill>
                <a:latin typeface="Helvetica Neue"/>
                <a:cs typeface="Helvetica Neue"/>
                <a:sym typeface="Georgia" charset="0"/>
              </a:rPr>
              <a:t>, </a:t>
            </a:r>
            <a:r>
              <a:rPr lang="en-US" dirty="0" smtClean="0">
                <a:solidFill>
                  <a:srgbClr val="1E1E1D"/>
                </a:solidFill>
                <a:latin typeface="Helvetica Neue"/>
                <a:cs typeface="Helvetica Neue"/>
                <a:sym typeface="Georgia" charset="0"/>
              </a:rPr>
              <a:t>Endnote</a:t>
            </a:r>
            <a:r>
              <a:rPr lang="ru-RU" dirty="0" smtClean="0">
                <a:solidFill>
                  <a:srgbClr val="1E1E1D"/>
                </a:solidFill>
                <a:latin typeface="Helvetica Neue"/>
                <a:cs typeface="Helvetica Neue"/>
                <a:sym typeface="Georgia" charset="0"/>
              </a:rPr>
              <a:t> или </a:t>
            </a:r>
            <a:r>
              <a:rPr lang="en-US" dirty="0" err="1" smtClean="0">
                <a:solidFill>
                  <a:srgbClr val="1E1E1D"/>
                </a:solidFill>
                <a:latin typeface="Helvetica Neue"/>
                <a:cs typeface="Helvetica Neue"/>
                <a:sym typeface="Georgia" charset="0"/>
              </a:rPr>
              <a:t>Zotero</a:t>
            </a:r>
            <a:endParaRPr lang="en-US" dirty="0">
              <a:solidFill>
                <a:srgbClr val="1E1E1D"/>
              </a:solidFill>
              <a:latin typeface="Helvetica Neue"/>
              <a:cs typeface="Helvetica Neue"/>
              <a:sym typeface="Georgia" charset="0"/>
            </a:endParaRPr>
          </a:p>
        </p:txBody>
      </p:sp>
      <p:sp>
        <p:nvSpPr>
          <p:cNvPr id="20" name="Down Arrow 19"/>
          <p:cNvSpPr/>
          <p:nvPr/>
        </p:nvSpPr>
        <p:spPr>
          <a:xfrm>
            <a:off x="7053074" y="1782423"/>
            <a:ext cx="432372" cy="509043"/>
          </a:xfrm>
          <a:prstGeom prst="down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E1E1D"/>
              </a:solidFill>
            </a:endParaRPr>
          </a:p>
        </p:txBody>
      </p:sp>
      <p:sp>
        <p:nvSpPr>
          <p:cNvPr id="23" name="Bent Arrow 22"/>
          <p:cNvSpPr/>
          <p:nvPr/>
        </p:nvSpPr>
        <p:spPr>
          <a:xfrm>
            <a:off x="1679474" y="3392099"/>
            <a:ext cx="706563" cy="591512"/>
          </a:xfrm>
          <a:prstGeom prst="bent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1E1D"/>
              </a:solidFill>
              <a:latin typeface="Helvetica Neue"/>
              <a:cs typeface="Helvetica Neue"/>
            </a:endParaRPr>
          </a:p>
        </p:txBody>
      </p:sp>
      <p:sp>
        <p:nvSpPr>
          <p:cNvPr id="25" name="Bent Arrow 24"/>
          <p:cNvSpPr/>
          <p:nvPr/>
        </p:nvSpPr>
        <p:spPr>
          <a:xfrm flipV="1">
            <a:off x="1661931" y="2276870"/>
            <a:ext cx="706563" cy="591512"/>
          </a:xfrm>
          <a:prstGeom prst="bent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1E1D"/>
              </a:solidFill>
              <a:latin typeface="Helvetica Neue"/>
              <a:cs typeface="Helvetica Neue"/>
            </a:endParaRPr>
          </a:p>
        </p:txBody>
      </p:sp>
    </p:spTree>
    <p:extLst>
      <p:ext uri="{BB962C8B-B14F-4D97-AF65-F5344CB8AC3E}">
        <p14:creationId xmlns:p14="http://schemas.microsoft.com/office/powerpoint/2010/main" val="121221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6" grpId="0"/>
      <p:bldP spid="20"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smtClean="0">
                <a:solidFill>
                  <a:srgbClr val="0070C0"/>
                </a:solidFill>
              </a:rPr>
              <a:t>Пример использования </a:t>
            </a:r>
            <a:r>
              <a:rPr lang="en-US" dirty="0" smtClean="0">
                <a:solidFill>
                  <a:srgbClr val="0070C0"/>
                </a:solidFill>
              </a:rPr>
              <a:t>Web Importer</a:t>
            </a:r>
            <a:endParaRPr lang="en-US" dirty="0">
              <a:solidFill>
                <a:srgbClr val="0070C0"/>
              </a:solidFill>
            </a:endParaRPr>
          </a:p>
        </p:txBody>
      </p:sp>
      <p:pic>
        <p:nvPicPr>
          <p:cNvPr id="3" name="Picture 1" descr="Screenshot 2014-03-11 15.17.06.p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2118" y="2416155"/>
            <a:ext cx="6469529" cy="40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7104" y="1694637"/>
            <a:ext cx="3972421" cy="553998"/>
          </a:xfrm>
          <a:prstGeom prst="rect">
            <a:avLst/>
          </a:prstGeom>
          <a:noFill/>
        </p:spPr>
        <p:txBody>
          <a:bodyPr wrap="square" rtlCol="0">
            <a:spAutoFit/>
          </a:bodyPr>
          <a:lstStyle/>
          <a:p>
            <a:r>
              <a:rPr lang="en-US" sz="1500" dirty="0" smtClean="0">
                <a:latin typeface="Helvetica Neue"/>
                <a:cs typeface="Helvetica Neue"/>
              </a:rPr>
              <a:t>Click ‘Save to Mendeley’ to import references from your search results</a:t>
            </a:r>
            <a:endParaRPr lang="en-US" sz="1500" dirty="0">
              <a:latin typeface="Helvetica Neue"/>
              <a:cs typeface="Helvetica Neue"/>
            </a:endParaRPr>
          </a:p>
        </p:txBody>
      </p:sp>
      <p:sp>
        <p:nvSpPr>
          <p:cNvPr id="8" name="TextBox 7"/>
          <p:cNvSpPr txBox="1"/>
          <p:nvPr/>
        </p:nvSpPr>
        <p:spPr>
          <a:xfrm>
            <a:off x="7289903" y="3636082"/>
            <a:ext cx="1628319" cy="1246495"/>
          </a:xfrm>
          <a:prstGeom prst="rect">
            <a:avLst/>
          </a:prstGeom>
          <a:noFill/>
        </p:spPr>
        <p:txBody>
          <a:bodyPr wrap="square" rtlCol="0">
            <a:spAutoFit/>
          </a:bodyPr>
          <a:lstStyle/>
          <a:p>
            <a:r>
              <a:rPr lang="en-US" sz="1500" dirty="0" smtClean="0">
                <a:latin typeface="Helvetica Neue"/>
                <a:cs typeface="Helvetica Neue"/>
              </a:rPr>
              <a:t>Select an article and import the reference to your library in one click.       </a:t>
            </a:r>
            <a:endParaRPr lang="en-US" sz="1500" dirty="0">
              <a:latin typeface="Helvetica Neue"/>
              <a:cs typeface="Helvetica Neue"/>
            </a:endParaRPr>
          </a:p>
        </p:txBody>
      </p:sp>
      <p:sp>
        <p:nvSpPr>
          <p:cNvPr id="12" name="Down Arrow 11"/>
          <p:cNvSpPr/>
          <p:nvPr/>
        </p:nvSpPr>
        <p:spPr>
          <a:xfrm rot="16200000">
            <a:off x="279677" y="2920746"/>
            <a:ext cx="297256" cy="337601"/>
          </a:xfrm>
          <a:prstGeom prst="downArrow">
            <a:avLst/>
          </a:prstGeom>
          <a:solidFill>
            <a:srgbClr val="9191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E1E1D"/>
              </a:solidFill>
            </a:endParaRPr>
          </a:p>
        </p:txBody>
      </p:sp>
      <p:sp>
        <p:nvSpPr>
          <p:cNvPr id="13" name="Down Arrow 12"/>
          <p:cNvSpPr/>
          <p:nvPr/>
        </p:nvSpPr>
        <p:spPr>
          <a:xfrm rot="5400000" flipH="1">
            <a:off x="7310076" y="3318653"/>
            <a:ext cx="297256" cy="337601"/>
          </a:xfrm>
          <a:prstGeom prst="downArrow">
            <a:avLst/>
          </a:prstGeom>
          <a:solidFill>
            <a:srgbClr val="9191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1E1D"/>
              </a:solidFill>
            </a:endParaRPr>
          </a:p>
        </p:txBody>
      </p:sp>
    </p:spTree>
    <p:extLst>
      <p:ext uri="{BB962C8B-B14F-4D97-AF65-F5344CB8AC3E}">
        <p14:creationId xmlns:p14="http://schemas.microsoft.com/office/powerpoint/2010/main" val="202358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Управление </a:t>
            </a:r>
            <a:r>
              <a:rPr lang="ru-RU" dirty="0"/>
              <a:t>библиотекой</a:t>
            </a:r>
            <a:endParaRPr lang="en-US" dirty="0">
              <a:solidFill>
                <a:srgbClr val="1E1E1D"/>
              </a:solidFill>
            </a:endParaRPr>
          </a:p>
        </p:txBody>
      </p:sp>
      <p:pic>
        <p:nvPicPr>
          <p:cNvPr id="3" name="Picture 2" descr="Screenshot 2014-04-15 14.56.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156" y="2117094"/>
            <a:ext cx="5817983" cy="3554131"/>
          </a:xfrm>
          <a:prstGeom prst="rect">
            <a:avLst/>
          </a:prstGeom>
        </p:spPr>
      </p:pic>
      <p:sp>
        <p:nvSpPr>
          <p:cNvPr id="5" name="Rectangle 4"/>
          <p:cNvSpPr/>
          <p:nvPr/>
        </p:nvSpPr>
        <p:spPr>
          <a:xfrm>
            <a:off x="1364800" y="4831505"/>
            <a:ext cx="1723036" cy="369332"/>
          </a:xfrm>
          <a:prstGeom prst="rect">
            <a:avLst/>
          </a:prstGeom>
        </p:spPr>
        <p:txBody>
          <a:bodyPr wrap="none">
            <a:spAutoFit/>
          </a:bodyPr>
          <a:lstStyle/>
          <a:p>
            <a:r>
              <a:rPr lang="ru-RU" dirty="0" smtClean="0">
                <a:latin typeface="Helvetica Neue"/>
                <a:cs typeface="Helvetica Neue"/>
              </a:rPr>
              <a:t>Создать папку</a:t>
            </a:r>
            <a:endParaRPr lang="en-US" dirty="0"/>
          </a:p>
        </p:txBody>
      </p:sp>
      <p:sp>
        <p:nvSpPr>
          <p:cNvPr id="6" name="Rectangle 5"/>
          <p:cNvSpPr/>
          <p:nvPr/>
        </p:nvSpPr>
        <p:spPr>
          <a:xfrm>
            <a:off x="3580288" y="4831505"/>
            <a:ext cx="1067419" cy="369332"/>
          </a:xfrm>
          <a:prstGeom prst="rect">
            <a:avLst/>
          </a:prstGeom>
          <a:noFill/>
          <a:ln w="28575" cmpd="sng">
            <a:solidFill>
              <a:srgbClr val="1E1E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endCxn id="6" idx="1"/>
          </p:cNvCxnSpPr>
          <p:nvPr/>
        </p:nvCxnSpPr>
        <p:spPr>
          <a:xfrm>
            <a:off x="3031494" y="5016171"/>
            <a:ext cx="548794" cy="0"/>
          </a:xfrm>
          <a:prstGeom prst="line">
            <a:avLst/>
          </a:prstGeom>
          <a:ln w="28575" cmpd="sng">
            <a:solidFill>
              <a:srgbClr val="1E1E1D"/>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708844" y="5785648"/>
            <a:ext cx="4918719" cy="646331"/>
          </a:xfrm>
          <a:prstGeom prst="rect">
            <a:avLst/>
          </a:prstGeom>
        </p:spPr>
        <p:txBody>
          <a:bodyPr wrap="none">
            <a:spAutoFit/>
          </a:bodyPr>
          <a:lstStyle/>
          <a:p>
            <a:pPr algn="ctr"/>
            <a:r>
              <a:rPr lang="ru-RU" dirty="0" smtClean="0">
                <a:latin typeface="Helvetica Neue"/>
                <a:cs typeface="Helvetica Neue"/>
              </a:rPr>
              <a:t>Индикатор типа прикрепленного документа</a:t>
            </a:r>
            <a:r>
              <a:rPr lang="en-US" dirty="0" smtClean="0">
                <a:latin typeface="Helvetica Neue"/>
                <a:cs typeface="Helvetica Neue"/>
              </a:rPr>
              <a:t> </a:t>
            </a:r>
          </a:p>
          <a:p>
            <a:pPr algn="ctr"/>
            <a:r>
              <a:rPr lang="en-US" dirty="0" smtClean="0">
                <a:latin typeface="Helvetica Neue"/>
                <a:cs typeface="Helvetica Neue"/>
              </a:rPr>
              <a:t>(.pdf, .</a:t>
            </a:r>
            <a:r>
              <a:rPr lang="en-US" dirty="0" err="1" smtClean="0">
                <a:latin typeface="Helvetica Neue"/>
                <a:cs typeface="Helvetica Neue"/>
              </a:rPr>
              <a:t>ppt</a:t>
            </a:r>
            <a:r>
              <a:rPr lang="en-US" dirty="0" smtClean="0">
                <a:latin typeface="Helvetica Neue"/>
                <a:cs typeface="Helvetica Neue"/>
              </a:rPr>
              <a:t>, .</a:t>
            </a:r>
            <a:r>
              <a:rPr lang="en-US" dirty="0" err="1" smtClean="0">
                <a:latin typeface="Helvetica Neue"/>
                <a:cs typeface="Helvetica Neue"/>
              </a:rPr>
              <a:t>docx</a:t>
            </a:r>
            <a:r>
              <a:rPr lang="en-US" dirty="0" smtClean="0">
                <a:latin typeface="Helvetica Neue"/>
                <a:cs typeface="Helvetica Neue"/>
              </a:rPr>
              <a:t>, excel</a:t>
            </a:r>
            <a:r>
              <a:rPr lang="ru-RU" dirty="0">
                <a:latin typeface="Helvetica Neue"/>
                <a:cs typeface="Helvetica Neue"/>
              </a:rPr>
              <a:t> </a:t>
            </a:r>
            <a:r>
              <a:rPr lang="ru-RU" dirty="0" smtClean="0">
                <a:latin typeface="Helvetica Neue"/>
                <a:cs typeface="Helvetica Neue"/>
              </a:rPr>
              <a:t>и др.</a:t>
            </a:r>
            <a:r>
              <a:rPr lang="en-US" dirty="0" smtClean="0">
                <a:latin typeface="Helvetica Neue"/>
                <a:cs typeface="Helvetica Neue"/>
              </a:rPr>
              <a:t>)</a:t>
            </a:r>
            <a:endParaRPr lang="en-US" dirty="0"/>
          </a:p>
        </p:txBody>
      </p:sp>
      <p:sp>
        <p:nvSpPr>
          <p:cNvPr id="18" name="Rectangle 17"/>
          <p:cNvSpPr/>
          <p:nvPr/>
        </p:nvSpPr>
        <p:spPr>
          <a:xfrm>
            <a:off x="5435905" y="4842000"/>
            <a:ext cx="310768" cy="369332"/>
          </a:xfrm>
          <a:prstGeom prst="rect">
            <a:avLst/>
          </a:prstGeom>
          <a:noFill/>
          <a:ln w="28575" cmpd="sng">
            <a:solidFill>
              <a:srgbClr val="1E1E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5435905" y="3524828"/>
            <a:ext cx="310768" cy="369332"/>
          </a:xfrm>
          <a:prstGeom prst="rect">
            <a:avLst/>
          </a:prstGeom>
          <a:noFill/>
          <a:ln w="28575" cmpd="sng">
            <a:solidFill>
              <a:srgbClr val="1E1E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a:stCxn id="18" idx="2"/>
          </p:cNvCxnSpPr>
          <p:nvPr/>
        </p:nvCxnSpPr>
        <p:spPr>
          <a:xfrm>
            <a:off x="5591289" y="5211332"/>
            <a:ext cx="0" cy="574316"/>
          </a:xfrm>
          <a:prstGeom prst="line">
            <a:avLst/>
          </a:prstGeom>
          <a:ln w="28575" cmpd="sng">
            <a:solidFill>
              <a:srgbClr val="1E1E1D"/>
            </a:solidFill>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2767544" y="1569098"/>
            <a:ext cx="4499373" cy="369332"/>
          </a:xfrm>
          <a:prstGeom prst="rect">
            <a:avLst/>
          </a:prstGeom>
        </p:spPr>
        <p:txBody>
          <a:bodyPr wrap="none">
            <a:spAutoFit/>
          </a:bodyPr>
          <a:lstStyle/>
          <a:p>
            <a:r>
              <a:rPr lang="ru-RU" dirty="0" smtClean="0">
                <a:latin typeface="Helvetica Neue"/>
                <a:cs typeface="Helvetica Neue"/>
              </a:rPr>
              <a:t>Открыть </a:t>
            </a:r>
            <a:r>
              <a:rPr lang="en-US" dirty="0" smtClean="0">
                <a:latin typeface="Helvetica Neue"/>
                <a:cs typeface="Helvetica Neue"/>
              </a:rPr>
              <a:t>PDF</a:t>
            </a:r>
            <a:r>
              <a:rPr lang="ru-RU" dirty="0" smtClean="0">
                <a:latin typeface="Helvetica Neue"/>
                <a:cs typeface="Helvetica Neue"/>
              </a:rPr>
              <a:t> во встроенном редакторе</a:t>
            </a:r>
            <a:r>
              <a:rPr lang="en-US" dirty="0" smtClean="0">
                <a:latin typeface="Helvetica Neue"/>
                <a:cs typeface="Helvetica Neue"/>
              </a:rPr>
              <a:t> </a:t>
            </a:r>
            <a:endParaRPr lang="en-US" dirty="0"/>
          </a:p>
        </p:txBody>
      </p:sp>
      <p:cxnSp>
        <p:nvCxnSpPr>
          <p:cNvPr id="27" name="Straight Connector 26"/>
          <p:cNvCxnSpPr>
            <a:endCxn id="19" idx="0"/>
          </p:cNvCxnSpPr>
          <p:nvPr/>
        </p:nvCxnSpPr>
        <p:spPr>
          <a:xfrm>
            <a:off x="5591289" y="1938430"/>
            <a:ext cx="0" cy="1586398"/>
          </a:xfrm>
          <a:prstGeom prst="line">
            <a:avLst/>
          </a:prstGeom>
          <a:ln w="28575" cmpd="sng">
            <a:solidFill>
              <a:srgbClr val="1E1E1D"/>
            </a:solidFill>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883488" y="3981600"/>
            <a:ext cx="310768" cy="369332"/>
          </a:xfrm>
          <a:prstGeom prst="rect">
            <a:avLst/>
          </a:prstGeom>
          <a:noFill/>
          <a:ln w="28575" cmpd="sng">
            <a:solidFill>
              <a:srgbClr val="1E1E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a:off x="669426" y="3964998"/>
            <a:ext cx="2445862" cy="369332"/>
          </a:xfrm>
          <a:prstGeom prst="rect">
            <a:avLst/>
          </a:prstGeom>
        </p:spPr>
        <p:txBody>
          <a:bodyPr wrap="none">
            <a:spAutoFit/>
          </a:bodyPr>
          <a:lstStyle/>
          <a:p>
            <a:r>
              <a:rPr lang="ru-RU" dirty="0" smtClean="0">
                <a:latin typeface="Helvetica Neue"/>
                <a:cs typeface="Helvetica Neue"/>
              </a:rPr>
              <a:t>Выделить избранное</a:t>
            </a:r>
            <a:endParaRPr lang="en-US" dirty="0"/>
          </a:p>
        </p:txBody>
      </p:sp>
      <p:cxnSp>
        <p:nvCxnSpPr>
          <p:cNvPr id="33" name="Straight Connector 32"/>
          <p:cNvCxnSpPr>
            <a:stCxn id="30" idx="1"/>
          </p:cNvCxnSpPr>
          <p:nvPr/>
        </p:nvCxnSpPr>
        <p:spPr>
          <a:xfrm flipH="1">
            <a:off x="3031494" y="4166266"/>
            <a:ext cx="1851994" cy="0"/>
          </a:xfrm>
          <a:prstGeom prst="line">
            <a:avLst/>
          </a:prstGeom>
          <a:ln w="28575" cmpd="sng">
            <a:solidFill>
              <a:srgbClr val="1E1E1D"/>
            </a:solidFil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5193088" y="4462173"/>
            <a:ext cx="253600" cy="252808"/>
          </a:xfrm>
          <a:prstGeom prst="rect">
            <a:avLst/>
          </a:prstGeom>
          <a:noFill/>
          <a:ln w="28575" cmpd="sng">
            <a:solidFill>
              <a:srgbClr val="1E1E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a:endCxn id="36" idx="1"/>
          </p:cNvCxnSpPr>
          <p:nvPr/>
        </p:nvCxnSpPr>
        <p:spPr>
          <a:xfrm>
            <a:off x="3031494" y="4588577"/>
            <a:ext cx="2161594" cy="0"/>
          </a:xfrm>
          <a:prstGeom prst="line">
            <a:avLst/>
          </a:prstGeom>
          <a:ln w="28575" cmpd="sng">
            <a:solidFill>
              <a:srgbClr val="1E1E1D"/>
            </a:solidFill>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94733" y="4403911"/>
            <a:ext cx="3051797" cy="369332"/>
          </a:xfrm>
          <a:prstGeom prst="rect">
            <a:avLst/>
          </a:prstGeom>
        </p:spPr>
        <p:txBody>
          <a:bodyPr wrap="none">
            <a:spAutoFit/>
          </a:bodyPr>
          <a:lstStyle/>
          <a:p>
            <a:r>
              <a:rPr lang="ru-RU" dirty="0" smtClean="0">
                <a:latin typeface="Helvetica Neue"/>
                <a:cs typeface="Helvetica Neue"/>
              </a:rPr>
              <a:t>Пометить как прочитанное</a:t>
            </a:r>
            <a:endParaRPr lang="en-US" dirty="0"/>
          </a:p>
        </p:txBody>
      </p:sp>
    </p:spTree>
    <p:extLst>
      <p:ext uri="{BB962C8B-B14F-4D97-AF65-F5344CB8AC3E}">
        <p14:creationId xmlns:p14="http://schemas.microsoft.com/office/powerpoint/2010/main" val="143874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animBg="1"/>
      <p:bldP spid="25" grpId="0"/>
      <p:bldP spid="30" grpId="0" animBg="1"/>
      <p:bldP spid="31" grpId="0"/>
      <p:bldP spid="36" grpId="0" animBg="1"/>
      <p:bldP spid="4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solidFill>
                  <a:srgbClr val="0070C0"/>
                </a:solidFill>
              </a:rPr>
              <a:t>Поиск документов</a:t>
            </a:r>
            <a:endParaRPr lang="en-US" dirty="0">
              <a:solidFill>
                <a:srgbClr val="0070C0"/>
              </a:solidFill>
            </a:endParaRPr>
          </a:p>
        </p:txBody>
      </p:sp>
      <p:sp>
        <p:nvSpPr>
          <p:cNvPr id="7" name="Down Arrow 6"/>
          <p:cNvSpPr/>
          <p:nvPr/>
        </p:nvSpPr>
        <p:spPr>
          <a:xfrm rot="16200000">
            <a:off x="1631830" y="4419082"/>
            <a:ext cx="297256" cy="337601"/>
          </a:xfrm>
          <a:prstGeom prst="down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E1E1D"/>
              </a:solidFill>
            </a:endParaRPr>
          </a:p>
        </p:txBody>
      </p:sp>
      <p:sp>
        <p:nvSpPr>
          <p:cNvPr id="3" name="Rectangle 2"/>
          <p:cNvSpPr/>
          <p:nvPr/>
        </p:nvSpPr>
        <p:spPr>
          <a:xfrm>
            <a:off x="126052" y="3429000"/>
            <a:ext cx="1823207" cy="1477328"/>
          </a:xfrm>
          <a:prstGeom prst="rect">
            <a:avLst/>
          </a:prstGeom>
        </p:spPr>
        <p:txBody>
          <a:bodyPr wrap="square">
            <a:spAutoFit/>
          </a:bodyPr>
          <a:lstStyle/>
          <a:p>
            <a:r>
              <a:rPr lang="ru-RU" dirty="0" smtClean="0">
                <a:latin typeface="Helvetica Neue"/>
                <a:cs typeface="Helvetica Neue"/>
              </a:rPr>
              <a:t>Фильтрация по тегам, автору, названию или ключевым словам</a:t>
            </a:r>
            <a:r>
              <a:rPr lang="en-US" dirty="0" smtClean="0">
                <a:latin typeface="Helvetica Neue"/>
                <a:cs typeface="Helvetica Neue"/>
              </a:rPr>
              <a:t>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399" y="1911878"/>
            <a:ext cx="6671481" cy="4946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87638" y="1459468"/>
            <a:ext cx="2622962" cy="369332"/>
          </a:xfrm>
          <a:prstGeom prst="rect">
            <a:avLst/>
          </a:prstGeom>
        </p:spPr>
        <p:txBody>
          <a:bodyPr wrap="none">
            <a:spAutoFit/>
          </a:bodyPr>
          <a:lstStyle/>
          <a:p>
            <a:r>
              <a:rPr lang="ru-RU" dirty="0" smtClean="0">
                <a:latin typeface="Helvetica Neue"/>
                <a:cs typeface="Helvetica Neue"/>
              </a:rPr>
              <a:t>Полнотекстовый поиск</a:t>
            </a:r>
            <a:endParaRPr lang="en-US" dirty="0"/>
          </a:p>
        </p:txBody>
      </p:sp>
      <p:sp>
        <p:nvSpPr>
          <p:cNvPr id="6" name="Down Arrow 5"/>
          <p:cNvSpPr/>
          <p:nvPr/>
        </p:nvSpPr>
        <p:spPr>
          <a:xfrm>
            <a:off x="8001000" y="1872199"/>
            <a:ext cx="297256" cy="337601"/>
          </a:xfrm>
          <a:prstGeom prst="down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E1E1D"/>
              </a:solidFill>
            </a:endParaRPr>
          </a:p>
        </p:txBody>
      </p:sp>
    </p:spTree>
    <p:extLst>
      <p:ext uri="{BB962C8B-B14F-4D97-AF65-F5344CB8AC3E}">
        <p14:creationId xmlns:p14="http://schemas.microsoft.com/office/powerpoint/2010/main" val="9601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solidFill>
                  <a:srgbClr val="0070C0"/>
                </a:solidFill>
              </a:rPr>
              <a:t>Тэги</a:t>
            </a:r>
            <a:endParaRPr lang="en-US" dirty="0">
              <a:solidFill>
                <a:srgbClr val="0070C0"/>
              </a:solidFill>
            </a:endParaRPr>
          </a:p>
        </p:txBody>
      </p:sp>
      <p:pic>
        <p:nvPicPr>
          <p:cNvPr id="3" name="Picture 2" descr="Screenshot 2014-04-22 12.52.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06081"/>
            <a:ext cx="3121763" cy="4336309"/>
          </a:xfrm>
          <a:prstGeom prst="rect">
            <a:avLst/>
          </a:prstGeom>
        </p:spPr>
      </p:pic>
      <p:pic>
        <p:nvPicPr>
          <p:cNvPr id="5" name="Picture 4" descr="Screenshot 2014-04-22 12.53.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4720" y="1706081"/>
            <a:ext cx="4979974" cy="4356602"/>
          </a:xfrm>
          <a:prstGeom prst="rect">
            <a:avLst/>
          </a:prstGeom>
        </p:spPr>
      </p:pic>
      <p:sp>
        <p:nvSpPr>
          <p:cNvPr id="6" name="Up Arrow 5"/>
          <p:cNvSpPr/>
          <p:nvPr/>
        </p:nvSpPr>
        <p:spPr>
          <a:xfrm>
            <a:off x="1000676" y="6042390"/>
            <a:ext cx="320730" cy="358624"/>
          </a:xfrm>
          <a:prstGeom prst="upArrow">
            <a:avLst/>
          </a:prstGeom>
          <a:solidFill>
            <a:srgbClr val="919191"/>
          </a:solidFill>
          <a:ln>
            <a:solidFill>
              <a:srgbClr val="91919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96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70C0"/>
                </a:solidFill>
              </a:rPr>
              <a:t>PDF Viewer</a:t>
            </a:r>
            <a:endParaRPr lang="en-US" dirty="0">
              <a:solidFill>
                <a:srgbClr val="0070C0"/>
              </a:solidFill>
            </a:endParaRPr>
          </a:p>
        </p:txBody>
      </p:sp>
      <p:pic>
        <p:nvPicPr>
          <p:cNvPr id="3" name="Picture 2" descr="Screenshot 2014-04-03 17.51.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35708"/>
            <a:ext cx="7148591" cy="4684547"/>
          </a:xfrm>
          <a:prstGeom prst="rect">
            <a:avLst/>
          </a:prstGeom>
        </p:spPr>
      </p:pic>
    </p:spTree>
    <p:extLst>
      <p:ext uri="{BB962C8B-B14F-4D97-AF65-F5344CB8AC3E}">
        <p14:creationId xmlns:p14="http://schemas.microsoft.com/office/powerpoint/2010/main" val="39845991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solidFill>
                  <a:srgbClr val="0070C0"/>
                </a:solidFill>
              </a:rPr>
              <a:t>Поиск в </a:t>
            </a:r>
            <a:r>
              <a:rPr lang="en-US" dirty="0" smtClean="0">
                <a:solidFill>
                  <a:srgbClr val="0070C0"/>
                </a:solidFill>
              </a:rPr>
              <a:t>PDF Viewer</a:t>
            </a:r>
            <a:endParaRPr lang="en-US" dirty="0">
              <a:solidFill>
                <a:srgbClr val="0070C0"/>
              </a:solidFill>
            </a:endParaRPr>
          </a:p>
        </p:txBody>
      </p:sp>
      <p:pic>
        <p:nvPicPr>
          <p:cNvPr id="3" name="Picture 6" descr="Screenshot 2014-03-12 16.07.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42451"/>
            <a:ext cx="6936628" cy="45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772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solidFill>
                  <a:srgbClr val="0070C0"/>
                </a:solidFill>
              </a:rPr>
              <a:t>Комментарии и выделение</a:t>
            </a:r>
            <a:endParaRPr lang="en-US" dirty="0">
              <a:solidFill>
                <a:srgbClr val="0070C0"/>
              </a:solidFill>
            </a:endParaRPr>
          </a:p>
        </p:txBody>
      </p:sp>
      <p:pic>
        <p:nvPicPr>
          <p:cNvPr id="3" name="Picture 5" descr="Screenshot 2014-03-12 16.09.5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57383"/>
            <a:ext cx="6956108" cy="45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a:xfrm>
            <a:off x="986350" y="1417638"/>
            <a:ext cx="297256" cy="337601"/>
          </a:xfrm>
          <a:prstGeom prst="down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E1E1D"/>
              </a:solidFill>
            </a:endParaRPr>
          </a:p>
        </p:txBody>
      </p:sp>
      <p:sp>
        <p:nvSpPr>
          <p:cNvPr id="6" name="Down Arrow 5"/>
          <p:cNvSpPr/>
          <p:nvPr/>
        </p:nvSpPr>
        <p:spPr>
          <a:xfrm flipH="1" flipV="1">
            <a:off x="3594096" y="3658734"/>
            <a:ext cx="297256" cy="337601"/>
          </a:xfrm>
          <a:prstGeom prst="down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E1E1D"/>
              </a:solidFill>
            </a:endParaRPr>
          </a:p>
        </p:txBody>
      </p:sp>
      <p:sp>
        <p:nvSpPr>
          <p:cNvPr id="7" name="Down Arrow 6"/>
          <p:cNvSpPr/>
          <p:nvPr/>
        </p:nvSpPr>
        <p:spPr>
          <a:xfrm flipH="1" flipV="1">
            <a:off x="5445190" y="3321133"/>
            <a:ext cx="297256" cy="337601"/>
          </a:xfrm>
          <a:prstGeom prst="down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E1E1D"/>
              </a:solidFill>
            </a:endParaRPr>
          </a:p>
        </p:txBody>
      </p:sp>
    </p:spTree>
    <p:extLst>
      <p:ext uri="{BB962C8B-B14F-4D97-AF65-F5344CB8AC3E}">
        <p14:creationId xmlns:p14="http://schemas.microsoft.com/office/powerpoint/2010/main" val="182082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8"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latin typeface="Arial"/>
              <a:sym typeface="Arial"/>
            </a:endParaRPr>
          </a:p>
        </p:txBody>
      </p:sp>
      <p:sp>
        <p:nvSpPr>
          <p:cNvPr id="38" name="TextBox 37"/>
          <p:cNvSpPr txBox="1"/>
          <p:nvPr/>
        </p:nvSpPr>
        <p:spPr>
          <a:xfrm>
            <a:off x="1614488" y="4870901"/>
            <a:ext cx="6067425" cy="646331"/>
          </a:xfrm>
          <a:prstGeom prst="rect">
            <a:avLst/>
          </a:prstGeom>
          <a:noFill/>
        </p:spPr>
        <p:txBody>
          <a:bodyPr wrap="square" rtlCol="0">
            <a:spAutoFit/>
          </a:bodyPr>
          <a:lstStyle/>
          <a:p>
            <a:pPr algn="ctr"/>
            <a:r>
              <a:rPr lang="ru-RU" dirty="0" smtClean="0"/>
              <a:t>Распределение стате по качеству по научным направлениям (</a:t>
            </a:r>
            <a:r>
              <a:rPr lang="en-US" dirty="0" smtClean="0"/>
              <a:t>FWCI </a:t>
            </a:r>
            <a:r>
              <a:rPr lang="ru-RU" dirty="0"/>
              <a:t> </a:t>
            </a:r>
            <a:r>
              <a:rPr lang="ru-RU" dirty="0" smtClean="0"/>
              <a:t>за </a:t>
            </a:r>
            <a:r>
              <a:rPr lang="en-US" dirty="0" smtClean="0"/>
              <a:t>2014</a:t>
            </a:r>
            <a:r>
              <a:rPr lang="ru-RU" dirty="0" smtClean="0"/>
              <a:t> год</a:t>
            </a:r>
            <a:r>
              <a:rPr lang="en-US" dirty="0" smtClean="0"/>
              <a:t>)</a:t>
            </a:r>
          </a:p>
        </p:txBody>
      </p:sp>
      <p:graphicFrame>
        <p:nvGraphicFramePr>
          <p:cNvPr id="52" name="Object 51"/>
          <p:cNvGraphicFramePr>
            <a:graphicFrameLocks/>
          </p:cNvGraphicFramePr>
          <p:nvPr>
            <p:custDataLst>
              <p:tags r:id="rId4"/>
            </p:custDataLst>
            <p:extLst/>
          </p:nvPr>
        </p:nvGraphicFramePr>
        <p:xfrm>
          <a:off x="152400" y="1843907"/>
          <a:ext cx="4153024" cy="2590920"/>
        </p:xfrm>
        <a:graphic>
          <a:graphicData uri="http://schemas.openxmlformats.org/presentationml/2006/ole">
            <mc:AlternateContent xmlns:mc="http://schemas.openxmlformats.org/markup-compatibility/2006">
              <mc:Choice xmlns:v="urn:schemas-microsoft-com:vml" Requires="v">
                <p:oleObj spid="_x0000_s1039" name="Chart" r:id="rId26" imgW="4152770" imgH="2590822" progId="MSGraph.Chart.8">
                  <p:embed followColorScheme="full"/>
                </p:oleObj>
              </mc:Choice>
              <mc:Fallback>
                <p:oleObj name="Chart" r:id="rId26" imgW="4152770" imgH="2590822" progId="MSGraph.Chart.8">
                  <p:embed followColorScheme="full"/>
                  <p:pic>
                    <p:nvPicPr>
                      <p:cNvPr id="0" name=""/>
                      <p:cNvPicPr/>
                      <p:nvPr/>
                    </p:nvPicPr>
                    <p:blipFill>
                      <a:blip r:embed="rId27"/>
                      <a:stretch>
                        <a:fillRect/>
                      </a:stretch>
                    </p:blipFill>
                    <p:spPr>
                      <a:xfrm>
                        <a:off x="152400" y="1843907"/>
                        <a:ext cx="4153024" cy="2590920"/>
                      </a:xfrm>
                      <a:prstGeom prst="rect">
                        <a:avLst/>
                      </a:prstGeom>
                    </p:spPr>
                  </p:pic>
                </p:oleObj>
              </mc:Fallback>
            </mc:AlternateContent>
          </a:graphicData>
        </a:graphic>
      </p:graphicFrame>
      <p:sp>
        <p:nvSpPr>
          <p:cNvPr id="57" name="Text Placeholder 8"/>
          <p:cNvSpPr>
            <a:spLocks noGrp="1"/>
          </p:cNvSpPr>
          <p:nvPr>
            <p:custDataLst>
              <p:tags r:id="rId5"/>
            </p:custDataLst>
          </p:nvPr>
        </p:nvSpPr>
        <p:spPr bwMode="auto">
          <a:xfrm>
            <a:off x="2414588" y="4418832"/>
            <a:ext cx="628650"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766B8AD3-6FA2-465A-AA14-FCECA3C79DA1}" type="datetime'''''''Hea''l''''t''''''''h ''S''c''ie''''n''c''e''''s'''''''''">
              <a:rPr lang="en-US" altLang="en-US" sz="1200">
                <a:latin typeface="+mn-lt"/>
                <a:cs typeface="+mn-cs"/>
                <a:sym typeface="+mn-lt"/>
              </a:rPr>
              <a:pPr/>
              <a:t>Health Sciences</a:t>
            </a:fld>
            <a:endParaRPr lang="en-US" sz="1200" dirty="0" smtClean="0">
              <a:latin typeface="+mn-lt"/>
              <a:cs typeface="+mn-cs"/>
              <a:sym typeface="+mn-lt"/>
            </a:endParaRPr>
          </a:p>
        </p:txBody>
      </p:sp>
      <p:sp>
        <p:nvSpPr>
          <p:cNvPr id="58" name="Text Placeholder 8"/>
          <p:cNvSpPr>
            <a:spLocks noGrp="1"/>
          </p:cNvSpPr>
          <p:nvPr>
            <p:custDataLst>
              <p:tags r:id="rId6"/>
            </p:custDataLst>
          </p:nvPr>
        </p:nvSpPr>
        <p:spPr bwMode="auto">
          <a:xfrm>
            <a:off x="3390900" y="4418832"/>
            <a:ext cx="628650"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43B9DB25-CB20-4613-B2A5-C9BFFC7BAB60}" type="datetime'S''o''c''ia''''''l'' ''''''''''Sc''''i''''''''e''n''ces'">
              <a:rPr lang="en-US" altLang="en-US" sz="1200">
                <a:latin typeface="+mn-lt"/>
                <a:cs typeface="+mn-cs"/>
                <a:sym typeface="+mn-lt"/>
              </a:rPr>
              <a:pPr/>
              <a:t>Social Sciences</a:t>
            </a:fld>
            <a:endParaRPr lang="en-US" sz="1200" dirty="0" smtClean="0">
              <a:latin typeface="+mn-lt"/>
              <a:cs typeface="+mn-cs"/>
              <a:sym typeface="+mn-lt"/>
            </a:endParaRPr>
          </a:p>
        </p:txBody>
      </p:sp>
      <p:sp>
        <p:nvSpPr>
          <p:cNvPr id="54" name="Text Placeholder 8"/>
          <p:cNvSpPr>
            <a:spLocks noGrp="1"/>
          </p:cNvSpPr>
          <p:nvPr>
            <p:custDataLst>
              <p:tags r:id="rId7"/>
            </p:custDataLst>
          </p:nvPr>
        </p:nvSpPr>
        <p:spPr bwMode="auto">
          <a:xfrm>
            <a:off x="1438275" y="4418832"/>
            <a:ext cx="628650"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BBAD1192-3AA6-4ACD-9260-87654380867A}" type="datetime'P''''hys''''''''i''c''''al'''''' ''S''ci''''e''''''''''nces'">
              <a:rPr lang="en-US" altLang="en-US" sz="1200">
                <a:latin typeface="+mn-lt"/>
                <a:cs typeface="+mn-cs"/>
                <a:sym typeface="+mn-lt"/>
              </a:rPr>
              <a:pPr/>
              <a:t>Physical Sciences</a:t>
            </a:fld>
            <a:endParaRPr lang="en-US" sz="1200" dirty="0" smtClean="0">
              <a:latin typeface="+mn-lt"/>
              <a:cs typeface="+mn-cs"/>
              <a:sym typeface="+mn-lt"/>
            </a:endParaRPr>
          </a:p>
        </p:txBody>
      </p:sp>
      <p:sp>
        <p:nvSpPr>
          <p:cNvPr id="55" name="Text Placeholder 8"/>
          <p:cNvSpPr>
            <a:spLocks noGrp="1"/>
          </p:cNvSpPr>
          <p:nvPr>
            <p:custDataLst>
              <p:tags r:id="rId8"/>
            </p:custDataLst>
          </p:nvPr>
        </p:nvSpPr>
        <p:spPr bwMode="auto">
          <a:xfrm>
            <a:off x="314325" y="4418832"/>
            <a:ext cx="915988"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B575FFDB-F6B5-4A1F-8B66-DF3995B0B659}" type="datetime'Li''''f''e S''''''''''cie''''''''''''''''n''''''''''c''es'''''">
              <a:rPr lang="en-US" altLang="en-US" sz="1200">
                <a:latin typeface="+mn-lt"/>
                <a:cs typeface="+mn-cs"/>
                <a:sym typeface="+mn-lt"/>
              </a:rPr>
              <a:pPr/>
              <a:t>Life Sciences</a:t>
            </a:fld>
            <a:endParaRPr lang="en-US" sz="1200" dirty="0" smtClean="0">
              <a:latin typeface="+mn-lt"/>
              <a:cs typeface="+mn-cs"/>
              <a:sym typeface="+mn-lt"/>
            </a:endParaRPr>
          </a:p>
        </p:txBody>
      </p:sp>
      <p:sp>
        <p:nvSpPr>
          <p:cNvPr id="16" name="Rectangle 15"/>
          <p:cNvSpPr/>
          <p:nvPr>
            <p:custDataLst>
              <p:tags r:id="rId9"/>
            </p:custDataLst>
          </p:nvPr>
        </p:nvSpPr>
        <p:spPr bwMode="auto">
          <a:xfrm>
            <a:off x="420688" y="5940425"/>
            <a:ext cx="250825" cy="187325"/>
          </a:xfrm>
          <a:prstGeom prst="rect">
            <a:avLst/>
          </a:prstGeom>
          <a:solidFill>
            <a:schemeClr val="tx2"/>
          </a:solidFill>
          <a:ln w="9525" cap="flat" cmpd="sng" algn="ctr">
            <a:noFill/>
            <a:prstDash val="solid"/>
          </a:ln>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custDataLst>
              <p:tags r:id="rId10"/>
            </p:custDataLst>
          </p:nvPr>
        </p:nvSpPr>
        <p:spPr bwMode="auto">
          <a:xfrm>
            <a:off x="420688" y="5676900"/>
            <a:ext cx="250825" cy="187325"/>
          </a:xfrm>
          <a:prstGeom prst="rect">
            <a:avLst/>
          </a:prstGeom>
          <a:solidFill>
            <a:srgbClr val="007770"/>
          </a:solidFill>
          <a:ln w="9525" cap="flat" cmpd="sng" algn="ctr">
            <a:noFill/>
            <a:prstDash val="solid"/>
          </a:ln>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custDataLst>
              <p:tags r:id="rId11"/>
            </p:custDataLst>
          </p:nvPr>
        </p:nvSpPr>
        <p:spPr bwMode="auto">
          <a:xfrm>
            <a:off x="420688" y="6203950"/>
            <a:ext cx="250825" cy="187325"/>
          </a:xfrm>
          <a:prstGeom prst="rect">
            <a:avLst/>
          </a:prstGeom>
          <a:solidFill>
            <a:srgbClr val="C30C3E"/>
          </a:solidFill>
          <a:ln w="9525" cap="flat" cmpd="sng" algn="ctr">
            <a:noFill/>
            <a:prstDash val="solid"/>
          </a:ln>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 Placeholder 8"/>
          <p:cNvSpPr>
            <a:spLocks noGrp="1"/>
          </p:cNvSpPr>
          <p:nvPr>
            <p:custDataLst>
              <p:tags r:id="rId12"/>
            </p:custDataLst>
          </p:nvPr>
        </p:nvSpPr>
        <p:spPr bwMode="auto">
          <a:xfrm>
            <a:off x="722313" y="5935663"/>
            <a:ext cx="14573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spcBef>
                <a:spcPct val="0"/>
              </a:spcBef>
              <a:spcAft>
                <a:spcPct val="0"/>
              </a:spcAft>
              <a:buNone/>
            </a:pPr>
            <a:fld id="{C500DFC6-A769-47DA-867F-DE76C72D6215}" type="datetime'''M''''i''d (0.''''5&lt;FW''''''''C''''''''''''''''''I&lt;''''2'')'">
              <a:rPr lang="en-US" altLang="en-US" sz="1400">
                <a:latin typeface="+mn-lt"/>
                <a:sym typeface="+mn-lt"/>
              </a:rPr>
              <a:pPr marL="0" indent="0">
                <a:spcBef>
                  <a:spcPct val="0"/>
                </a:spcBef>
                <a:spcAft>
                  <a:spcPct val="0"/>
                </a:spcAft>
                <a:buNone/>
              </a:pPr>
              <a:t>Mid (0.5&lt;FWCI&lt;2)</a:t>
            </a:fld>
            <a:endParaRPr lang="en-US" sz="1400" dirty="0" smtClean="0">
              <a:latin typeface="+mn-lt"/>
              <a:sym typeface="+mn-lt"/>
            </a:endParaRPr>
          </a:p>
        </p:txBody>
      </p:sp>
      <p:sp>
        <p:nvSpPr>
          <p:cNvPr id="65" name="Text Placeholder 8"/>
          <p:cNvSpPr>
            <a:spLocks noGrp="1"/>
          </p:cNvSpPr>
          <p:nvPr>
            <p:custDataLst>
              <p:tags r:id="rId13"/>
            </p:custDataLst>
          </p:nvPr>
        </p:nvSpPr>
        <p:spPr bwMode="auto">
          <a:xfrm>
            <a:off x="722313" y="5672138"/>
            <a:ext cx="11874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spcBef>
                <a:spcPct val="0"/>
              </a:spcBef>
              <a:spcAft>
                <a:spcPct val="0"/>
              </a:spcAft>
              <a:buNone/>
            </a:pPr>
            <a:fld id="{A3896709-BE6F-4052-B6F3-213A4019C485}" type="datetime'''''''H''i''g''h (F''''''W''C''I&gt;''''2'')'''''''''''">
              <a:rPr lang="en-US" altLang="en-US" sz="1400" smtClean="0">
                <a:latin typeface="+mn-lt"/>
                <a:sym typeface="+mn-lt"/>
              </a:rPr>
              <a:pPr marL="0" indent="0">
                <a:spcBef>
                  <a:spcPct val="0"/>
                </a:spcBef>
                <a:spcAft>
                  <a:spcPct val="0"/>
                </a:spcAft>
                <a:buNone/>
              </a:pPr>
              <a:t>High (FWCI&gt;2)</a:t>
            </a:fld>
            <a:endParaRPr lang="en-US" sz="1400" dirty="0" smtClean="0">
              <a:latin typeface="+mn-lt"/>
              <a:sym typeface="+mn-lt"/>
            </a:endParaRPr>
          </a:p>
        </p:txBody>
      </p:sp>
      <p:sp>
        <p:nvSpPr>
          <p:cNvPr id="67" name="Text Placeholder 8"/>
          <p:cNvSpPr>
            <a:spLocks noGrp="1"/>
          </p:cNvSpPr>
          <p:nvPr>
            <p:custDataLst>
              <p:tags r:id="rId14"/>
            </p:custDataLst>
          </p:nvPr>
        </p:nvSpPr>
        <p:spPr bwMode="auto">
          <a:xfrm>
            <a:off x="722313" y="6199188"/>
            <a:ext cx="1295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spcBef>
                <a:spcPct val="0"/>
              </a:spcBef>
              <a:spcAft>
                <a:spcPct val="0"/>
              </a:spcAft>
              <a:buNone/>
            </a:pPr>
            <a:fld id="{CB7A1342-DD3F-4B4E-81FB-7FC7E3675D80}" type="datetime'''Lo''w'''''''' ''(F''W''''C''''I&lt;''''''0''''''.5'''')'">
              <a:rPr lang="en-US" altLang="en-US" sz="1400">
                <a:latin typeface="+mn-lt"/>
                <a:sym typeface="+mn-lt"/>
              </a:rPr>
              <a:pPr marL="0" indent="0">
                <a:spcBef>
                  <a:spcPct val="0"/>
                </a:spcBef>
                <a:spcAft>
                  <a:spcPct val="0"/>
                </a:spcAft>
                <a:buNone/>
              </a:pPr>
              <a:t>Low (FWCI&lt;0.5)</a:t>
            </a:fld>
            <a:endParaRPr lang="en-US" sz="1400" dirty="0" smtClean="0">
              <a:latin typeface="+mn-lt"/>
              <a:sym typeface="+mn-lt"/>
            </a:endParaRPr>
          </a:p>
        </p:txBody>
      </p:sp>
      <p:sp>
        <p:nvSpPr>
          <p:cNvPr id="72" name="TextBox 71"/>
          <p:cNvSpPr txBox="1"/>
          <p:nvPr/>
        </p:nvSpPr>
        <p:spPr>
          <a:xfrm>
            <a:off x="336551" y="1546267"/>
            <a:ext cx="3705226" cy="369332"/>
          </a:xfrm>
          <a:prstGeom prst="rect">
            <a:avLst/>
          </a:prstGeom>
          <a:noFill/>
        </p:spPr>
        <p:txBody>
          <a:bodyPr wrap="square" rtlCol="0">
            <a:spAutoFit/>
          </a:bodyPr>
          <a:lstStyle/>
          <a:p>
            <a:pPr algn="ctr"/>
            <a:r>
              <a:rPr lang="ru-RU" dirty="0" smtClean="0"/>
              <a:t>Мировой уровень</a:t>
            </a:r>
            <a:endParaRPr lang="en-US" dirty="0" smtClean="0"/>
          </a:p>
        </p:txBody>
      </p:sp>
      <p:sp>
        <p:nvSpPr>
          <p:cNvPr id="73" name="TextBox 72"/>
          <p:cNvSpPr txBox="1"/>
          <p:nvPr/>
        </p:nvSpPr>
        <p:spPr>
          <a:xfrm>
            <a:off x="4788024" y="1546267"/>
            <a:ext cx="4248472" cy="369332"/>
          </a:xfrm>
          <a:prstGeom prst="rect">
            <a:avLst/>
          </a:prstGeom>
          <a:noFill/>
        </p:spPr>
        <p:txBody>
          <a:bodyPr wrap="square" rtlCol="0">
            <a:spAutoFit/>
          </a:bodyPr>
          <a:lstStyle/>
          <a:p>
            <a:pPr algn="ctr"/>
            <a:r>
              <a:rPr lang="en-GB" dirty="0" smtClean="0"/>
              <a:t>ScienceDirect </a:t>
            </a:r>
            <a:r>
              <a:rPr lang="en-GB" dirty="0" err="1" smtClean="0"/>
              <a:t>FreedomCollection</a:t>
            </a:r>
            <a:r>
              <a:rPr lang="en-GB" dirty="0" smtClean="0"/>
              <a:t> 2016</a:t>
            </a:r>
            <a:endParaRPr lang="en-US" dirty="0" smtClean="0"/>
          </a:p>
        </p:txBody>
      </p:sp>
      <p:graphicFrame>
        <p:nvGraphicFramePr>
          <p:cNvPr id="74" name="Object 73"/>
          <p:cNvGraphicFramePr>
            <a:graphicFrameLocks/>
          </p:cNvGraphicFramePr>
          <p:nvPr>
            <p:custDataLst>
              <p:tags r:id="rId15"/>
            </p:custDataLst>
            <p:extLst/>
          </p:nvPr>
        </p:nvGraphicFramePr>
        <p:xfrm>
          <a:off x="4800600" y="1843906"/>
          <a:ext cx="4133844" cy="2600370"/>
        </p:xfrm>
        <a:graphic>
          <a:graphicData uri="http://schemas.openxmlformats.org/presentationml/2006/ole">
            <mc:AlternateContent xmlns:mc="http://schemas.openxmlformats.org/markup-compatibility/2006">
              <mc:Choice xmlns:v="urn:schemas-microsoft-com:vml" Requires="v">
                <p:oleObj spid="_x0000_s1040" name="Chart" r:id="rId28" imgW="4133875" imgH="2600270" progId="MSGraph.Chart.8">
                  <p:embed followColorScheme="full"/>
                </p:oleObj>
              </mc:Choice>
              <mc:Fallback>
                <p:oleObj name="Chart" r:id="rId28" imgW="4133875" imgH="2600270" progId="MSGraph.Chart.8">
                  <p:embed followColorScheme="full"/>
                  <p:pic>
                    <p:nvPicPr>
                      <p:cNvPr id="0" name=""/>
                      <p:cNvPicPr/>
                      <p:nvPr/>
                    </p:nvPicPr>
                    <p:blipFill>
                      <a:blip r:embed="rId29"/>
                      <a:stretch>
                        <a:fillRect/>
                      </a:stretch>
                    </p:blipFill>
                    <p:spPr>
                      <a:xfrm>
                        <a:off x="4800600" y="1843906"/>
                        <a:ext cx="4133844" cy="2600370"/>
                      </a:xfrm>
                      <a:prstGeom prst="rect">
                        <a:avLst/>
                      </a:prstGeom>
                    </p:spPr>
                  </p:pic>
                </p:oleObj>
              </mc:Fallback>
            </mc:AlternateContent>
          </a:graphicData>
        </a:graphic>
      </p:graphicFrame>
      <p:sp>
        <p:nvSpPr>
          <p:cNvPr id="86" name="Text Placeholder 8"/>
          <p:cNvSpPr>
            <a:spLocks noGrp="1"/>
          </p:cNvSpPr>
          <p:nvPr>
            <p:custDataLst>
              <p:tags r:id="rId16"/>
            </p:custDataLst>
          </p:nvPr>
        </p:nvSpPr>
        <p:spPr bwMode="gray">
          <a:xfrm>
            <a:off x="6232525" y="4199757"/>
            <a:ext cx="307975" cy="212725"/>
          </a:xfrm>
          <a:prstGeom prst="rect">
            <a:avLst/>
          </a:prstGeom>
          <a:solidFill>
            <a:srgbClr val="C30C3E"/>
          </a:solidFill>
        </p:spPr>
        <p:txBody>
          <a:bodyPr vert="horz" wrap="none" lIns="25400" tIns="0" rIns="25400" bIns="0" numCol="1" spcCol="0" rtlCol="0" anchor="ctr"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8636572C-CF09-4CAC-BEC2-513ACC2F431F}" type="datetime'''''3''''''''''''''%'''''''''''''''''''">
              <a:rPr lang="en-US" altLang="en-US" sz="1400">
                <a:solidFill>
                  <a:schemeClr val="bg1"/>
                </a:solidFill>
                <a:latin typeface="+mn-lt"/>
                <a:sym typeface="+mn-lt"/>
              </a:rPr>
              <a:pPr marL="0" indent="0" algn="ctr">
                <a:spcBef>
                  <a:spcPct val="0"/>
                </a:spcBef>
                <a:spcAft>
                  <a:spcPct val="0"/>
                </a:spcAft>
                <a:buNone/>
              </a:pPr>
              <a:t>3%</a:t>
            </a:fld>
            <a:endParaRPr lang="en-US" sz="1400" dirty="0" smtClean="0">
              <a:solidFill>
                <a:schemeClr val="bg1"/>
              </a:solidFill>
              <a:latin typeface="+mn-lt"/>
              <a:sym typeface="+mn-lt"/>
            </a:endParaRPr>
          </a:p>
        </p:txBody>
      </p:sp>
      <p:sp>
        <p:nvSpPr>
          <p:cNvPr id="85" name="Text Placeholder 8"/>
          <p:cNvSpPr>
            <a:spLocks noGrp="1"/>
          </p:cNvSpPr>
          <p:nvPr>
            <p:custDataLst>
              <p:tags r:id="rId17"/>
            </p:custDataLst>
          </p:nvPr>
        </p:nvSpPr>
        <p:spPr bwMode="gray">
          <a:xfrm>
            <a:off x="5251450" y="4204520"/>
            <a:ext cx="307975" cy="212725"/>
          </a:xfrm>
          <a:prstGeom prst="rect">
            <a:avLst/>
          </a:prstGeom>
          <a:solidFill>
            <a:srgbClr val="C30C3E"/>
          </a:solidFill>
        </p:spPr>
        <p:txBody>
          <a:bodyPr vert="horz" wrap="none" lIns="25400" tIns="0" rIns="25400" bIns="0" numCol="1" spcCol="0" rtlCol="0" anchor="ctr"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925A76E5-AE9C-4420-888E-66963E20D571}" type="datetime'''''2%'''">
              <a:rPr lang="en-US" altLang="en-US" sz="1400">
                <a:solidFill>
                  <a:schemeClr val="bg1"/>
                </a:solidFill>
                <a:latin typeface="+mn-lt"/>
                <a:sym typeface="+mn-lt"/>
              </a:rPr>
              <a:pPr marL="0" indent="0" algn="ctr">
                <a:spcBef>
                  <a:spcPct val="0"/>
                </a:spcBef>
                <a:spcAft>
                  <a:spcPct val="0"/>
                </a:spcAft>
                <a:buNone/>
              </a:pPr>
              <a:t>2%</a:t>
            </a:fld>
            <a:endParaRPr lang="en-US" sz="1400" dirty="0" smtClean="0">
              <a:solidFill>
                <a:schemeClr val="bg1"/>
              </a:solidFill>
              <a:latin typeface="+mn-lt"/>
              <a:sym typeface="+mn-lt"/>
            </a:endParaRPr>
          </a:p>
        </p:txBody>
      </p:sp>
      <p:sp>
        <p:nvSpPr>
          <p:cNvPr id="78" name="Text Placeholder 8"/>
          <p:cNvSpPr>
            <a:spLocks noGrp="1"/>
          </p:cNvSpPr>
          <p:nvPr>
            <p:custDataLst>
              <p:tags r:id="rId18"/>
            </p:custDataLst>
          </p:nvPr>
        </p:nvSpPr>
        <p:spPr bwMode="auto">
          <a:xfrm>
            <a:off x="4948238" y="4506145"/>
            <a:ext cx="915988"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7AAEDF9E-0F73-4B0D-A028-25E348645861}" type="datetime'''''''''''Life'' S''''''''''c''''''''''ien''''''c''e''''s'">
              <a:rPr lang="en-US" altLang="en-US" sz="1200">
                <a:latin typeface="+mn-lt"/>
                <a:cs typeface="+mn-cs"/>
                <a:sym typeface="+mn-lt"/>
              </a:rPr>
              <a:pPr/>
              <a:t>Life Sciences</a:t>
            </a:fld>
            <a:endParaRPr lang="en-US" sz="1200" dirty="0" smtClean="0">
              <a:latin typeface="+mn-lt"/>
              <a:cs typeface="+mn-cs"/>
              <a:sym typeface="+mn-lt"/>
            </a:endParaRPr>
          </a:p>
        </p:txBody>
      </p:sp>
      <p:sp>
        <p:nvSpPr>
          <p:cNvPr id="75" name="Text Placeholder 8"/>
          <p:cNvSpPr>
            <a:spLocks noGrp="1"/>
          </p:cNvSpPr>
          <p:nvPr>
            <p:custDataLst>
              <p:tags r:id="rId19"/>
            </p:custDataLst>
          </p:nvPr>
        </p:nvSpPr>
        <p:spPr bwMode="auto">
          <a:xfrm>
            <a:off x="7053263" y="4506145"/>
            <a:ext cx="628650"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3F0528FB-6760-47EE-9ADB-44BE125F6535}" type="datetime'''''H''ea''''lt''''''h'' ''''''S''''ci''''''''e''nc''''''es'">
              <a:rPr lang="en-US" altLang="en-US" sz="1200">
                <a:latin typeface="+mn-lt"/>
                <a:cs typeface="+mn-cs"/>
                <a:sym typeface="+mn-lt"/>
              </a:rPr>
              <a:pPr/>
              <a:t>Health Sciences</a:t>
            </a:fld>
            <a:endParaRPr lang="en-US" sz="1200" dirty="0" smtClean="0">
              <a:latin typeface="+mn-lt"/>
              <a:cs typeface="+mn-cs"/>
              <a:sym typeface="+mn-lt"/>
            </a:endParaRPr>
          </a:p>
        </p:txBody>
      </p:sp>
      <p:sp>
        <p:nvSpPr>
          <p:cNvPr id="77" name="Text Placeholder 8"/>
          <p:cNvSpPr>
            <a:spLocks noGrp="1"/>
          </p:cNvSpPr>
          <p:nvPr>
            <p:custDataLst>
              <p:tags r:id="rId20"/>
            </p:custDataLst>
          </p:nvPr>
        </p:nvSpPr>
        <p:spPr bwMode="auto">
          <a:xfrm>
            <a:off x="6072188" y="4506145"/>
            <a:ext cx="628650"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C58D833E-B94E-4917-B139-687A80EE96B3}" type="datetime'P''hy''''''s''i''''''''cal'' ''''Sc''i''e''n''''c''''''''es'''">
              <a:rPr lang="en-US" altLang="en-US" sz="1200">
                <a:latin typeface="+mn-lt"/>
                <a:cs typeface="+mn-cs"/>
                <a:sym typeface="+mn-lt"/>
              </a:rPr>
              <a:pPr/>
              <a:t>Physical Sciences</a:t>
            </a:fld>
            <a:endParaRPr lang="en-US" sz="1200" dirty="0" smtClean="0">
              <a:latin typeface="+mn-lt"/>
              <a:cs typeface="+mn-cs"/>
              <a:sym typeface="+mn-lt"/>
            </a:endParaRPr>
          </a:p>
        </p:txBody>
      </p:sp>
      <p:sp>
        <p:nvSpPr>
          <p:cNvPr id="76" name="Text Placeholder 8"/>
          <p:cNvSpPr>
            <a:spLocks noGrp="1"/>
          </p:cNvSpPr>
          <p:nvPr>
            <p:custDataLst>
              <p:tags r:id="rId21"/>
            </p:custDataLst>
          </p:nvPr>
        </p:nvSpPr>
        <p:spPr bwMode="auto">
          <a:xfrm>
            <a:off x="8034338" y="4506145"/>
            <a:ext cx="628650"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5B140ABB-A959-417F-AE41-7286562E3580}" type="datetime'S''''o''''''''''ci''''''a''l'' S''cie''''n''ce''s'''''">
              <a:rPr lang="en-US" altLang="en-US" sz="1200">
                <a:latin typeface="+mn-lt"/>
                <a:cs typeface="+mn-cs"/>
                <a:sym typeface="+mn-lt"/>
              </a:rPr>
              <a:pPr/>
              <a:t>Social Sciences</a:t>
            </a:fld>
            <a:endParaRPr lang="en-US" sz="1200" dirty="0" smtClean="0">
              <a:latin typeface="+mn-lt"/>
              <a:cs typeface="+mn-cs"/>
              <a:sym typeface="+mn-lt"/>
            </a:endParaRPr>
          </a:p>
        </p:txBody>
      </p:sp>
      <p:sp>
        <p:nvSpPr>
          <p:cNvPr id="87" name="Text Placeholder 8"/>
          <p:cNvSpPr>
            <a:spLocks noGrp="1"/>
          </p:cNvSpPr>
          <p:nvPr>
            <p:custDataLst>
              <p:tags r:id="rId22"/>
            </p:custDataLst>
          </p:nvPr>
        </p:nvSpPr>
        <p:spPr bwMode="gray">
          <a:xfrm>
            <a:off x="8194675" y="4171182"/>
            <a:ext cx="307975" cy="212725"/>
          </a:xfrm>
          <a:prstGeom prst="rect">
            <a:avLst/>
          </a:prstGeom>
          <a:solidFill>
            <a:srgbClr val="C30C3E"/>
          </a:solidFill>
        </p:spPr>
        <p:txBody>
          <a:bodyPr vert="horz" wrap="none" lIns="25400" tIns="0" rIns="25400" bIns="0" numCol="1" spcCol="0" rtlCol="0" anchor="ctr"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2C0AE9D9-84B3-4A49-B70F-E5435177B7AD}" type="datetime'''''''''''''''''''''''''''''''''''''''''''''5%'''''''''">
              <a:rPr lang="en-US" altLang="en-US" sz="1400">
                <a:solidFill>
                  <a:schemeClr val="bg1"/>
                </a:solidFill>
              </a:rPr>
              <a:pPr/>
              <a:t>5%</a:t>
            </a:fld>
            <a:endParaRPr lang="en-US" sz="1400" dirty="0" smtClean="0">
              <a:solidFill>
                <a:schemeClr val="bg1"/>
              </a:solidFill>
              <a:latin typeface="+mn-lt"/>
              <a:sym typeface="+mn-lt"/>
            </a:endParaRPr>
          </a:p>
        </p:txBody>
      </p:sp>
      <p:sp>
        <p:nvSpPr>
          <p:cNvPr id="189" name="TextBox 188"/>
          <p:cNvSpPr txBox="1"/>
          <p:nvPr/>
        </p:nvSpPr>
        <p:spPr>
          <a:xfrm>
            <a:off x="5761343" y="6642556"/>
            <a:ext cx="3382657" cy="215444"/>
          </a:xfrm>
          <a:prstGeom prst="rect">
            <a:avLst/>
          </a:prstGeom>
          <a:noFill/>
        </p:spPr>
        <p:txBody>
          <a:bodyPr wrap="none" rtlCol="0">
            <a:spAutoFit/>
          </a:bodyPr>
          <a:lstStyle/>
          <a:p>
            <a:r>
              <a:rPr lang="en-US" sz="800" dirty="0" smtClean="0"/>
              <a:t>Data source: STMJ Quality tiers analysis Andrew Plume, 18 Dec 2015</a:t>
            </a:r>
            <a:endParaRPr lang="en-US" sz="800" dirty="0"/>
          </a:p>
        </p:txBody>
      </p:sp>
      <p:sp>
        <p:nvSpPr>
          <p:cNvPr id="190" name="TextBox 189"/>
          <p:cNvSpPr txBox="1"/>
          <p:nvPr/>
        </p:nvSpPr>
        <p:spPr>
          <a:xfrm>
            <a:off x="467544" y="581779"/>
            <a:ext cx="8597899" cy="830997"/>
          </a:xfrm>
          <a:prstGeom prst="rect">
            <a:avLst/>
          </a:prstGeom>
        </p:spPr>
        <p:txBody>
          <a:bodyPr vert="horz" lIns="91440" tIns="45720" rIns="91440" bIns="45720" rtlCol="0" anchor="ctr">
            <a:normAutofit/>
          </a:bodyPr>
          <a:lstStyle>
            <a:lvl1pPr defTabSz="457200">
              <a:spcBef>
                <a:spcPct val="0"/>
              </a:spcBef>
              <a:buNone/>
              <a:defRPr sz="2400" b="1" i="0">
                <a:solidFill>
                  <a:schemeClr val="accent1"/>
                </a:solidFill>
                <a:latin typeface="Arial Bold"/>
                <a:ea typeface="+mj-ea"/>
                <a:cs typeface="Arial Bold"/>
              </a:defRPr>
            </a:lvl1pPr>
          </a:lstStyle>
          <a:p>
            <a:r>
              <a:rPr lang="en-US" dirty="0"/>
              <a:t>Elsevier </a:t>
            </a:r>
            <a:r>
              <a:rPr lang="ru-RU" dirty="0"/>
              <a:t>поддерживает высокий уровень качества всех журналов независимо от дисциплины</a:t>
            </a:r>
            <a:endParaRPr lang="en-US" dirty="0"/>
          </a:p>
        </p:txBody>
      </p:sp>
    </p:spTree>
    <p:extLst>
      <p:ext uri="{BB962C8B-B14F-4D97-AF65-F5344CB8AC3E}">
        <p14:creationId xmlns:p14="http://schemas.microsoft.com/office/powerpoint/2010/main" val="1327146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solidFill>
                  <a:srgbClr val="0070C0"/>
                </a:solidFill>
              </a:rPr>
              <a:t>Установка </a:t>
            </a:r>
            <a:r>
              <a:rPr lang="en-US" dirty="0" smtClean="0">
                <a:solidFill>
                  <a:srgbClr val="0070C0"/>
                </a:solidFill>
              </a:rPr>
              <a:t>Citation Plug-in</a:t>
            </a:r>
            <a:endParaRPr lang="en-US" dirty="0">
              <a:solidFill>
                <a:srgbClr val="0070C0"/>
              </a:solidFill>
            </a:endParaRPr>
          </a:p>
        </p:txBody>
      </p:sp>
      <p:pic>
        <p:nvPicPr>
          <p:cNvPr id="3" name="Picture 2" descr="Screenshot 2014-04-02 10.33.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96215"/>
            <a:ext cx="8134756" cy="3025904"/>
          </a:xfrm>
          <a:prstGeom prst="rect">
            <a:avLst/>
          </a:prstGeom>
        </p:spPr>
      </p:pic>
      <p:pic>
        <p:nvPicPr>
          <p:cNvPr id="5" name="Picture 4" descr="Screenshot 2014-04-03 18.01.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017498"/>
            <a:ext cx="2603500" cy="1270000"/>
          </a:xfrm>
          <a:prstGeom prst="rect">
            <a:avLst/>
          </a:prstGeom>
        </p:spPr>
      </p:pic>
      <p:pic>
        <p:nvPicPr>
          <p:cNvPr id="6" name="Picture 5" descr="Screenshot 2014-04-03 18.02.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2800" y="5184000"/>
            <a:ext cx="2592288" cy="869365"/>
          </a:xfrm>
          <a:prstGeom prst="rect">
            <a:avLst/>
          </a:prstGeom>
        </p:spPr>
      </p:pic>
    </p:spTree>
    <p:extLst>
      <p:ext uri="{BB962C8B-B14F-4D97-AF65-F5344CB8AC3E}">
        <p14:creationId xmlns:p14="http://schemas.microsoft.com/office/powerpoint/2010/main" val="1243500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580654"/>
            <a:ext cx="8186737" cy="635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95400" y="733424"/>
            <a:ext cx="2438400" cy="1066800"/>
          </a:xfrm>
          <a:prstGeom prst="rect">
            <a:avLst/>
          </a:prstGeom>
          <a:noFill/>
          <a:ln w="28575" cmpd="sng">
            <a:solidFill>
              <a:srgbClr val="1E1E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269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7" y="609600"/>
            <a:ext cx="8300088"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71600" y="914400"/>
            <a:ext cx="4876800" cy="2209800"/>
          </a:xfrm>
          <a:prstGeom prst="rect">
            <a:avLst/>
          </a:prstGeom>
          <a:noFill/>
          <a:ln w="28575" cmpd="sng">
            <a:solidFill>
              <a:srgbClr val="1E1E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504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Mendeley</a:t>
            </a:r>
            <a:r>
              <a:rPr lang="en-GB" dirty="0" smtClean="0"/>
              <a:t> </a:t>
            </a:r>
            <a:r>
              <a:rPr lang="ru-RU" dirty="0" smtClean="0"/>
              <a:t>позволяет решить проблему с оформлением ссылок</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47" y="3886200"/>
            <a:ext cx="8384453" cy="1981200"/>
          </a:xfrm>
          <a:prstGeom prst="rect">
            <a:avLst/>
          </a:prstGeom>
          <a:effectLst>
            <a:outerShdw blurRad="50800" dist="50800" dir="5400000" algn="ctr" rotWithShape="0">
              <a:srgbClr val="000000">
                <a:alpha val="69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5400000" flipV="1">
            <a:off x="179825" y="4962358"/>
            <a:ext cx="566200" cy="547484"/>
          </a:xfrm>
          <a:prstGeom prst="down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E1E1D"/>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0505"/>
            <a:ext cx="8839200" cy="1664170"/>
          </a:xfrm>
          <a:prstGeom prst="rect">
            <a:avLst/>
          </a:prstGeom>
          <a:effectLst>
            <a:outerShdw blurRad="50800" dist="50800" dir="5400000" algn="ctr" rotWithShape="0">
              <a:srgbClr val="000000">
                <a:alpha val="69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4988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Полезные ссылки</a:t>
            </a:r>
            <a:endParaRPr lang="en-US" dirty="0"/>
          </a:p>
        </p:txBody>
      </p:sp>
      <p:sp>
        <p:nvSpPr>
          <p:cNvPr id="3" name="Text Placeholder 2"/>
          <p:cNvSpPr>
            <a:spLocks noGrp="1"/>
          </p:cNvSpPr>
          <p:nvPr>
            <p:ph type="body" sz="quarter" idx="18"/>
          </p:nvPr>
        </p:nvSpPr>
        <p:spPr>
          <a:xfrm>
            <a:off x="292100" y="1395025"/>
            <a:ext cx="5499100" cy="5310575"/>
          </a:xfrm>
        </p:spPr>
        <p:txBody>
          <a:bodyPr>
            <a:normAutofit/>
          </a:bodyPr>
          <a:lstStyle/>
          <a:p>
            <a:pPr marL="342900" indent="-342900">
              <a:buFont typeface="Arial" panose="020B0604020202020204" pitchFamily="34" charset="0"/>
              <a:buChar char="•"/>
            </a:pPr>
            <a:endParaRPr lang="en-GB" sz="2800" dirty="0" smtClean="0"/>
          </a:p>
          <a:p>
            <a:pPr marL="342900" indent="-342900">
              <a:buFont typeface="Arial" panose="020B0604020202020204" pitchFamily="34" charset="0"/>
              <a:buChar char="•"/>
            </a:pPr>
            <a:r>
              <a:rPr lang="en-GB" sz="2800" b="1" dirty="0" smtClean="0"/>
              <a:t>www.elsevierscience.ru</a:t>
            </a:r>
          </a:p>
          <a:p>
            <a:pPr marL="342900" indent="-342900">
              <a:buFont typeface="Arial" panose="020B0604020202020204" pitchFamily="34" charset="0"/>
              <a:buChar char="•"/>
            </a:pPr>
            <a:r>
              <a:rPr lang="en-GB" sz="2800" b="1" smtClean="0"/>
              <a:t>www.sciencedirect.com</a:t>
            </a:r>
            <a:endParaRPr lang="ru-RU" sz="2800" b="1" dirty="0" smtClean="0"/>
          </a:p>
          <a:p>
            <a:pPr marL="342900" indent="-342900">
              <a:buFont typeface="Arial" panose="020B0604020202020204" pitchFamily="34" charset="0"/>
              <a:buChar char="•"/>
            </a:pPr>
            <a:r>
              <a:rPr lang="en-US" sz="2800" b="1" dirty="0" smtClean="0"/>
              <a:t>www.</a:t>
            </a:r>
            <a:r>
              <a:rPr lang="en-GB" sz="2800" b="1" dirty="0" smtClean="0"/>
              <a:t>mendeley.com</a:t>
            </a:r>
            <a:endParaRPr lang="ru-RU" sz="2800" b="1" dirty="0" smtClean="0"/>
          </a:p>
          <a:p>
            <a:pPr marL="342900" indent="-34290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2368699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ru-RU" dirty="0" smtClean="0"/>
              <a:t>Ваши вопросы</a:t>
            </a:r>
            <a:endParaRPr lang="en-US" dirty="0"/>
          </a:p>
        </p:txBody>
      </p:sp>
      <p:sp>
        <p:nvSpPr>
          <p:cNvPr id="2" name="Rectangle 1"/>
          <p:cNvSpPr/>
          <p:nvPr/>
        </p:nvSpPr>
        <p:spPr>
          <a:xfrm>
            <a:off x="232662" y="6348184"/>
            <a:ext cx="3424937" cy="360624"/>
          </a:xfrm>
          <a:prstGeom prst="rect">
            <a:avLst/>
          </a:prstGeom>
          <a:solidFill>
            <a:schemeClr val="bg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Subtitle 2"/>
          <p:cNvSpPr txBox="1">
            <a:spLocks/>
          </p:cNvSpPr>
          <p:nvPr/>
        </p:nvSpPr>
        <p:spPr>
          <a:xfrm>
            <a:off x="232661" y="4419600"/>
            <a:ext cx="8886825" cy="1638358"/>
          </a:xfrm>
          <a:prstGeom prst="rect">
            <a:avLst/>
          </a:prstGeom>
        </p:spPr>
        <p:txBody>
          <a:bodyPr>
            <a:no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None/>
            </a:pPr>
            <a:r>
              <a:rPr lang="ru-RU" sz="1800" b="1" dirty="0" smtClean="0"/>
              <a:t>Андрей Локтев, </a:t>
            </a:r>
            <a:endParaRPr lang="en-GB" sz="1800" b="1" dirty="0" smtClean="0"/>
          </a:p>
          <a:p>
            <a:pPr marL="86868" indent="0">
              <a:buNone/>
            </a:pPr>
            <a:r>
              <a:rPr lang="ru-RU" sz="1800" b="1" dirty="0" smtClean="0"/>
              <a:t>консультант по ключевым информационным решениям </a:t>
            </a:r>
            <a:r>
              <a:rPr lang="en-GB" sz="1800" b="1" dirty="0" smtClean="0"/>
              <a:t>Elsevier</a:t>
            </a:r>
            <a:endParaRPr lang="ru-RU" sz="1800" b="1" dirty="0" smtClean="0"/>
          </a:p>
          <a:p>
            <a:pPr marL="86868" indent="0">
              <a:buNone/>
            </a:pPr>
            <a:r>
              <a:rPr lang="pt-BR" sz="1800" b="1" dirty="0"/>
              <a:t>tel +7 926 582 4211</a:t>
            </a:r>
          </a:p>
          <a:p>
            <a:pPr marL="86868" indent="0">
              <a:buNone/>
            </a:pPr>
            <a:r>
              <a:rPr lang="pt-BR" sz="1800" b="1" dirty="0"/>
              <a:t>e-mail: </a:t>
            </a:r>
            <a:r>
              <a:rPr lang="pt-BR" sz="1800" b="1" dirty="0" smtClean="0"/>
              <a:t>a.loktev@elsevier.com</a:t>
            </a:r>
            <a:endParaRPr lang="ru-RU" sz="1800" b="1" dirty="0" smtClean="0"/>
          </a:p>
          <a:p>
            <a:pPr marL="86868" indent="0">
              <a:buNone/>
            </a:pPr>
            <a:r>
              <a:rPr lang="pt-BR" sz="1800" b="1" dirty="0"/>
              <a:t>www.facebook.com/ElsevierRussia</a:t>
            </a:r>
          </a:p>
          <a:p>
            <a:pPr marL="86868" indent="0">
              <a:buNone/>
            </a:pPr>
            <a:r>
              <a:rPr lang="pt-BR" sz="1800" b="1" dirty="0"/>
              <a:t>elsevierscience.ru/about/faqs</a:t>
            </a:r>
            <a:r>
              <a:rPr lang="pt-BR" sz="1800" b="1" dirty="0" smtClean="0"/>
              <a:t>/</a:t>
            </a:r>
            <a:endParaRPr lang="ru-RU" sz="1800" b="1" dirty="0" smtClean="0"/>
          </a:p>
          <a:p>
            <a:pPr marL="86868" indent="0">
              <a:buNone/>
            </a:pPr>
            <a:r>
              <a:rPr lang="pt-BR" sz="1800" b="1" dirty="0" smtClean="0"/>
              <a:t>www.elsevier.</a:t>
            </a:r>
            <a:r>
              <a:rPr lang="en-GB" sz="1800" b="1" dirty="0" smtClean="0"/>
              <a:t>com</a:t>
            </a:r>
            <a:r>
              <a:rPr lang="pt-BR" sz="1800" b="1" dirty="0" smtClean="0"/>
              <a:t> </a:t>
            </a:r>
            <a:endParaRPr lang="en-US" sz="1800" b="1" dirty="0"/>
          </a:p>
        </p:txBody>
      </p:sp>
    </p:spTree>
    <p:extLst>
      <p:ext uri="{BB962C8B-B14F-4D97-AF65-F5344CB8AC3E}">
        <p14:creationId xmlns:p14="http://schemas.microsoft.com/office/powerpoint/2010/main" val="2921335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48008" y="39906"/>
            <a:ext cx="868680" cy="1197864"/>
          </a:xfrm>
        </p:spPr>
        <p:txBody>
          <a:bodyPr/>
          <a:lstStyle/>
          <a:p>
            <a:fld id="{0C5C99C1-96E4-4976-B473-28DDBE1C5CF1}" type="slidenum">
              <a:rPr lang="en-US" smtClean="0"/>
              <a:pPr/>
              <a:t>5</a:t>
            </a:fld>
            <a:endParaRPr lang="en-US" dirty="0"/>
          </a:p>
        </p:txBody>
      </p:sp>
      <p:sp>
        <p:nvSpPr>
          <p:cNvPr id="2" name="Title 1"/>
          <p:cNvSpPr>
            <a:spLocks noGrp="1"/>
          </p:cNvSpPr>
          <p:nvPr>
            <p:ph type="title"/>
          </p:nvPr>
        </p:nvSpPr>
        <p:spPr>
          <a:xfrm>
            <a:off x="302857" y="456298"/>
            <a:ext cx="8383943" cy="534302"/>
          </a:xfrm>
        </p:spPr>
        <p:txBody>
          <a:bodyPr>
            <a:normAutofit/>
          </a:bodyPr>
          <a:lstStyle/>
          <a:p>
            <a:r>
              <a:rPr lang="en-GB" altLang="ja-JP" sz="2400" dirty="0" err="1" smtClean="0"/>
              <a:t>ScienceDirect</a:t>
            </a:r>
            <a:r>
              <a:rPr lang="en-GB" altLang="ja-JP" sz="2400" dirty="0" smtClean="0"/>
              <a:t> Freedom Collection</a:t>
            </a:r>
            <a:endParaRPr lang="en-US" sz="2400" dirty="0"/>
          </a:p>
        </p:txBody>
      </p:sp>
      <p:sp>
        <p:nvSpPr>
          <p:cNvPr id="57" name="Content Placeholder 1"/>
          <p:cNvSpPr txBox="1">
            <a:spLocks/>
          </p:cNvSpPr>
          <p:nvPr/>
        </p:nvSpPr>
        <p:spPr>
          <a:xfrm>
            <a:off x="252609" y="1143000"/>
            <a:ext cx="8891391" cy="4648200"/>
          </a:xfrm>
          <a:prstGeom prst="rect">
            <a:avLst/>
          </a:prstGeom>
        </p:spPr>
        <p:txBody>
          <a:bodyPr>
            <a:normAutofit fontScale="92500" lnSpcReduction="20000"/>
          </a:bodyPr>
          <a:lstStyle>
            <a:lvl1pPr marL="342900" indent="-256032" algn="l" defTabSz="457200" rtl="0" eaLnBrk="1" latinLnBrk="0" hangingPunct="1">
              <a:spcBef>
                <a:spcPts val="480"/>
              </a:spcBef>
              <a:buFont typeface="Arial"/>
              <a:buChar char="•"/>
              <a:defRPr sz="2000" kern="1200">
                <a:solidFill>
                  <a:srgbClr val="53565A"/>
                </a:solidFill>
                <a:latin typeface="+mn-lt"/>
                <a:ea typeface="+mn-ea"/>
                <a:cs typeface="+mn-cs"/>
              </a:defRPr>
            </a:lvl1pPr>
            <a:lvl2pPr marL="742950" indent="-285750" algn="l" defTabSz="457200" rtl="0" eaLnBrk="1" latinLnBrk="0" hangingPunct="1">
              <a:spcBef>
                <a:spcPct val="20000"/>
              </a:spcBef>
              <a:buSzPct val="80000"/>
              <a:buFont typeface="Arial"/>
              <a:buChar char="–"/>
              <a:defRPr sz="1800" kern="1200">
                <a:solidFill>
                  <a:srgbClr val="53565A"/>
                </a:solidFill>
                <a:latin typeface="+mn-lt"/>
                <a:ea typeface="+mn-ea"/>
                <a:cs typeface="+mn-cs"/>
              </a:defRPr>
            </a:lvl2pPr>
            <a:lvl3pPr marL="1143000" indent="-228600" algn="l" defTabSz="457200" rtl="0" eaLnBrk="1" latinLnBrk="0" hangingPunct="1">
              <a:spcBef>
                <a:spcPct val="20000"/>
              </a:spcBef>
              <a:buSzPct val="90000"/>
              <a:buFont typeface="Courier New"/>
              <a:buChar char="o"/>
              <a:defRPr sz="1600" kern="1200">
                <a:solidFill>
                  <a:srgbClr val="53565A"/>
                </a:solidFill>
                <a:latin typeface="+mn-lt"/>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mn-lt"/>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mn-lt"/>
                <a:ea typeface="+mn-ea"/>
                <a:cs typeface="+mn-cs"/>
              </a:defRPr>
            </a:lvl5pPr>
            <a:lvl6pPr marL="2514600" indent="-228600" algn="l" defTabSz="457200" rtl="0" eaLnBrk="1" latinLnBrk="0" hangingPunct="1">
              <a:spcBef>
                <a:spcPct val="20000"/>
              </a:spcBef>
              <a:buSzPct val="90000"/>
              <a:buFont typeface="Courier New"/>
              <a:buChar char="o"/>
              <a:defRPr sz="1600" kern="1200" baseline="0">
                <a:solidFill>
                  <a:srgbClr val="53565A"/>
                </a:solidFill>
                <a:latin typeface="+mn-lt"/>
                <a:ea typeface="+mn-ea"/>
                <a:cs typeface="+mn-cs"/>
              </a:defRPr>
            </a:lvl6pPr>
            <a:lvl7pPr marL="2971800" indent="-228600" algn="l" defTabSz="457200" rtl="0" eaLnBrk="1" latinLnBrk="0" hangingPunct="1">
              <a:spcBef>
                <a:spcPct val="20000"/>
              </a:spcBef>
              <a:buSzPct val="90000"/>
              <a:buFont typeface="Courier New"/>
              <a:buChar char="o"/>
              <a:defRPr sz="1600" kern="1200" baseline="0">
                <a:solidFill>
                  <a:srgbClr val="53565A"/>
                </a:solidFill>
                <a:latin typeface="+mn-lt"/>
                <a:ea typeface="+mn-ea"/>
                <a:cs typeface="+mn-cs"/>
              </a:defRPr>
            </a:lvl7pPr>
            <a:lvl8pPr marL="3429000" indent="-228600" algn="l" defTabSz="457200" rtl="0" eaLnBrk="1" latinLnBrk="0" hangingPunct="1">
              <a:spcBef>
                <a:spcPct val="20000"/>
              </a:spcBef>
              <a:buSzPct val="90000"/>
              <a:buFont typeface="Courier New"/>
              <a:buChar char="o"/>
              <a:defRPr sz="1600" kern="1200" baseline="0">
                <a:solidFill>
                  <a:srgbClr val="53565A"/>
                </a:solidFill>
                <a:latin typeface="+mn-lt"/>
                <a:ea typeface="+mn-ea"/>
                <a:cs typeface="+mn-cs"/>
              </a:defRPr>
            </a:lvl8pPr>
            <a:lvl9pPr marL="3886200" indent="-228600" algn="l" defTabSz="457200" rtl="0" eaLnBrk="1" latinLnBrk="0" hangingPunct="1">
              <a:spcBef>
                <a:spcPct val="20000"/>
              </a:spcBef>
              <a:buSzPct val="90000"/>
              <a:buFont typeface="Courier New"/>
              <a:buChar char="o"/>
              <a:defRPr sz="1600" kern="1200" baseline="0">
                <a:solidFill>
                  <a:srgbClr val="53565A"/>
                </a:solidFill>
                <a:latin typeface="+mn-lt"/>
                <a:ea typeface="+mn-ea"/>
                <a:cs typeface="+mn-cs"/>
              </a:defRPr>
            </a:lvl9pPr>
          </a:lstStyle>
          <a:p>
            <a:pPr marL="0" indent="0">
              <a:buNone/>
            </a:pPr>
            <a:r>
              <a:rPr lang="ru-RU" b="1" dirty="0" smtClean="0"/>
              <a:t>Крупнейшая коллекция</a:t>
            </a:r>
            <a:endParaRPr lang="en-GB" b="1" dirty="0"/>
          </a:p>
          <a:p>
            <a:pPr marL="342900" lvl="1" indent="-342900">
              <a:spcBef>
                <a:spcPts val="480"/>
              </a:spcBef>
              <a:buFont typeface="Arial"/>
              <a:buChar char="•"/>
            </a:pPr>
            <a:r>
              <a:rPr lang="en-GB" sz="1900" dirty="0"/>
              <a:t>1847 </a:t>
            </a:r>
            <a:r>
              <a:rPr lang="ru-RU" sz="1900" dirty="0" smtClean="0"/>
              <a:t>активных подписных журналов </a:t>
            </a:r>
            <a:r>
              <a:rPr lang="en-GB" sz="1900" dirty="0" smtClean="0"/>
              <a:t>(+45 </a:t>
            </a:r>
            <a:r>
              <a:rPr lang="ru-RU" sz="1900" dirty="0"/>
              <a:t>в</a:t>
            </a:r>
            <a:r>
              <a:rPr lang="en-GB" sz="1900" dirty="0" smtClean="0"/>
              <a:t> </a:t>
            </a:r>
            <a:r>
              <a:rPr lang="en-GB" sz="1900" dirty="0"/>
              <a:t>2016</a:t>
            </a:r>
            <a:r>
              <a:rPr lang="en-GB" sz="1900" dirty="0" smtClean="0"/>
              <a:t>), + 350,000 </a:t>
            </a:r>
            <a:r>
              <a:rPr lang="ru-RU" sz="1900" dirty="0" smtClean="0"/>
              <a:t>статей в </a:t>
            </a:r>
            <a:r>
              <a:rPr lang="en-GB" sz="1900" dirty="0" smtClean="0"/>
              <a:t>2016;</a:t>
            </a:r>
            <a:endParaRPr lang="en-GB" sz="1900" dirty="0"/>
          </a:p>
          <a:p>
            <a:pPr marL="342900" lvl="1" indent="-342900">
              <a:spcBef>
                <a:spcPts val="480"/>
              </a:spcBef>
              <a:buFont typeface="Arial"/>
              <a:buChar char="•"/>
            </a:pPr>
            <a:r>
              <a:rPr lang="en-GB" sz="1900" dirty="0"/>
              <a:t>7.1 </a:t>
            </a:r>
            <a:r>
              <a:rPr lang="ru-RU" sz="1900" dirty="0" smtClean="0"/>
              <a:t>млн статей за </a:t>
            </a:r>
            <a:r>
              <a:rPr lang="en-GB" sz="1900" dirty="0" smtClean="0"/>
              <a:t> 1995-2015;</a:t>
            </a:r>
            <a:endParaRPr lang="en-GB" sz="1900" dirty="0"/>
          </a:p>
          <a:p>
            <a:pPr marL="342900" lvl="1" indent="-342900">
              <a:spcBef>
                <a:spcPts val="480"/>
              </a:spcBef>
              <a:buFont typeface="Arial"/>
              <a:buChar char="•"/>
            </a:pPr>
            <a:endParaRPr lang="en-GB" sz="2000" dirty="0"/>
          </a:p>
          <a:p>
            <a:pPr marL="0" indent="0">
              <a:buFont typeface="Arial"/>
              <a:buNone/>
            </a:pPr>
            <a:r>
              <a:rPr lang="ru-RU" b="1" dirty="0" smtClean="0"/>
              <a:t>Высочайшее качество</a:t>
            </a:r>
            <a:endParaRPr lang="en-GB" b="1" dirty="0" smtClean="0"/>
          </a:p>
          <a:p>
            <a:pPr marL="342900" lvl="1" indent="-342900">
              <a:spcBef>
                <a:spcPts val="480"/>
              </a:spcBef>
              <a:buFont typeface="Arial"/>
              <a:buChar char="•"/>
            </a:pPr>
            <a:r>
              <a:rPr lang="en-GB" sz="1900" dirty="0" smtClean="0"/>
              <a:t>51 </a:t>
            </a:r>
            <a:r>
              <a:rPr lang="ru-RU" sz="1900" dirty="0" smtClean="0"/>
              <a:t>наименований журналов из </a:t>
            </a:r>
            <a:r>
              <a:rPr lang="en-GB" sz="1900" dirty="0" smtClean="0"/>
              <a:t>SD Freedom Collection </a:t>
            </a:r>
            <a:r>
              <a:rPr lang="ru-RU" sz="1900" dirty="0"/>
              <a:t>з</a:t>
            </a:r>
            <a:r>
              <a:rPr lang="ru-RU" sz="1900" dirty="0" smtClean="0"/>
              <a:t>анимают первые места в своих категориях в рейтинге </a:t>
            </a:r>
            <a:r>
              <a:rPr lang="en-GB" sz="1900" dirty="0" smtClean="0"/>
              <a:t>JCR </a:t>
            </a:r>
            <a:endParaRPr lang="ru-RU" sz="1900" dirty="0" smtClean="0"/>
          </a:p>
          <a:p>
            <a:pPr marL="342900" lvl="1" indent="-342900">
              <a:spcBef>
                <a:spcPts val="480"/>
              </a:spcBef>
              <a:buFont typeface="Arial"/>
              <a:buChar char="•"/>
            </a:pPr>
            <a:r>
              <a:rPr lang="en-US" altLang="ja-JP" dirty="0" smtClean="0"/>
              <a:t>287 </a:t>
            </a:r>
            <a:r>
              <a:rPr lang="ru-RU" altLang="ja-JP" dirty="0" smtClean="0"/>
              <a:t>наименований в топ-</a:t>
            </a:r>
            <a:r>
              <a:rPr lang="en-US" altLang="ja-JP" dirty="0" smtClean="0"/>
              <a:t>5</a:t>
            </a:r>
            <a:r>
              <a:rPr lang="ru-RU" altLang="ja-JP" dirty="0" smtClean="0"/>
              <a:t> по категориям</a:t>
            </a:r>
            <a:r>
              <a:rPr lang="en-US" altLang="ja-JP" dirty="0" smtClean="0"/>
              <a:t>; </a:t>
            </a:r>
            <a:endParaRPr lang="ru-RU" altLang="ja-JP" dirty="0" smtClean="0"/>
          </a:p>
          <a:p>
            <a:pPr marL="342900" lvl="1" indent="-342900">
              <a:spcBef>
                <a:spcPts val="480"/>
              </a:spcBef>
              <a:buFont typeface="Arial"/>
              <a:buChar char="•"/>
            </a:pPr>
            <a:r>
              <a:rPr lang="en-US" altLang="ja-JP" dirty="0" smtClean="0"/>
              <a:t>584 </a:t>
            </a:r>
            <a:r>
              <a:rPr lang="ru-RU" altLang="ja-JP" dirty="0" smtClean="0"/>
              <a:t>наименования </a:t>
            </a:r>
            <a:r>
              <a:rPr lang="ru-RU" altLang="ja-JP" dirty="0"/>
              <a:t>в </a:t>
            </a:r>
            <a:r>
              <a:rPr lang="ru-RU" altLang="ja-JP" dirty="0" smtClean="0"/>
              <a:t>топ-10 </a:t>
            </a:r>
            <a:r>
              <a:rPr lang="ru-RU" altLang="ja-JP" dirty="0"/>
              <a:t>по категориям</a:t>
            </a:r>
            <a:r>
              <a:rPr lang="en-US" altLang="ja-JP" dirty="0"/>
              <a:t>; </a:t>
            </a:r>
            <a:endParaRPr lang="ru-RU" altLang="ja-JP" dirty="0"/>
          </a:p>
          <a:p>
            <a:pPr marL="57150" indent="0">
              <a:spcBef>
                <a:spcPts val="200"/>
              </a:spcBef>
              <a:buFont typeface="Arial"/>
              <a:buNone/>
            </a:pPr>
            <a:endParaRPr lang="en-GB" dirty="0" smtClean="0"/>
          </a:p>
          <a:p>
            <a:pPr marL="57150" indent="0">
              <a:spcBef>
                <a:spcPts val="200"/>
              </a:spcBef>
              <a:buFont typeface="Arial"/>
              <a:buNone/>
            </a:pPr>
            <a:r>
              <a:rPr lang="ru-RU" b="1" dirty="0" smtClean="0"/>
              <a:t>Мультидисциплинарность</a:t>
            </a:r>
            <a:endParaRPr lang="en-GB" b="1" dirty="0" smtClean="0"/>
          </a:p>
          <a:p>
            <a:pPr marL="342900" lvl="1" indent="-342900">
              <a:spcBef>
                <a:spcPts val="480"/>
              </a:spcBef>
              <a:buFont typeface="Arial"/>
              <a:buChar char="•"/>
            </a:pPr>
            <a:r>
              <a:rPr lang="en-US" sz="2000" dirty="0" smtClean="0"/>
              <a:t>19% </a:t>
            </a:r>
            <a:r>
              <a:rPr lang="ru-RU" sz="2000" dirty="0" smtClean="0"/>
              <a:t>высококачественных публикаций доступно в</a:t>
            </a:r>
            <a:r>
              <a:rPr lang="ru-RU" altLang="ja-JP" sz="2000" dirty="0" smtClean="0"/>
              <a:t>, в том числе</a:t>
            </a:r>
          </a:p>
          <a:p>
            <a:pPr marL="342900" lvl="1" indent="-342900">
              <a:spcBef>
                <a:spcPts val="480"/>
              </a:spcBef>
              <a:buFont typeface="Arial"/>
              <a:buChar char="•"/>
            </a:pPr>
            <a:r>
              <a:rPr lang="en-US" dirty="0" smtClean="0">
                <a:solidFill>
                  <a:schemeClr val="tx1"/>
                </a:solidFill>
              </a:rPr>
              <a:t>8% </a:t>
            </a:r>
            <a:r>
              <a:rPr lang="ru-RU" dirty="0" smtClean="0">
                <a:solidFill>
                  <a:schemeClr val="tx1"/>
                </a:solidFill>
              </a:rPr>
              <a:t>в науках о жизни</a:t>
            </a:r>
          </a:p>
          <a:p>
            <a:pPr marL="342900" lvl="1" indent="-342900">
              <a:spcBef>
                <a:spcPts val="480"/>
              </a:spcBef>
              <a:buFont typeface="Arial"/>
              <a:buChar char="•"/>
            </a:pPr>
            <a:r>
              <a:rPr lang="ru-RU" dirty="0" smtClean="0">
                <a:solidFill>
                  <a:schemeClr val="tx1"/>
                </a:solidFill>
              </a:rPr>
              <a:t>14% в естественных науках</a:t>
            </a:r>
          </a:p>
          <a:p>
            <a:pPr marL="342900" lvl="1" indent="-342900">
              <a:spcBef>
                <a:spcPts val="480"/>
              </a:spcBef>
              <a:buFont typeface="Arial"/>
              <a:buChar char="•"/>
            </a:pPr>
            <a:r>
              <a:rPr lang="ru-RU" dirty="0" smtClean="0">
                <a:solidFill>
                  <a:schemeClr val="tx1"/>
                </a:solidFill>
              </a:rPr>
              <a:t>30% в гуманитарных науках</a:t>
            </a:r>
          </a:p>
          <a:p>
            <a:pPr marL="0" lvl="1" indent="0" algn="r">
              <a:spcBef>
                <a:spcPts val="480"/>
              </a:spcBef>
              <a:buNone/>
            </a:pPr>
            <a:r>
              <a:rPr lang="en-GB" sz="1300" i="1" dirty="0" err="1" smtClean="0"/>
              <a:t>Note:JCR</a:t>
            </a:r>
            <a:r>
              <a:rPr lang="en-GB" sz="1300" i="1" dirty="0" smtClean="0"/>
              <a:t> = Journal Citation Reports, Impact Factor</a:t>
            </a:r>
            <a:endParaRPr lang="en-US" dirty="0"/>
          </a:p>
        </p:txBody>
      </p:sp>
    </p:spTree>
    <p:extLst>
      <p:ext uri="{BB962C8B-B14F-4D97-AF65-F5344CB8AC3E}">
        <p14:creationId xmlns:p14="http://schemas.microsoft.com/office/powerpoint/2010/main" val="4204233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442" y="465790"/>
            <a:ext cx="7827617" cy="794904"/>
          </a:xfrm>
        </p:spPr>
        <p:txBody>
          <a:bodyPr/>
          <a:lstStyle/>
          <a:p>
            <a:r>
              <a:rPr lang="ru-RU" altLang="ja-JP" dirty="0" smtClean="0"/>
              <a:t>Журналы из </a:t>
            </a:r>
            <a:r>
              <a:rPr lang="en-US" altLang="ja-JP" dirty="0" smtClean="0"/>
              <a:t>Freedom Collection</a:t>
            </a:r>
            <a:r>
              <a:rPr lang="ru-RU" altLang="ja-JP" dirty="0" smtClean="0"/>
              <a:t>, возглавляющие рейтинг своих предметных категорий</a:t>
            </a:r>
            <a:endParaRPr lang="en-US" dirty="0"/>
          </a:p>
        </p:txBody>
      </p:sp>
      <p:sp>
        <p:nvSpPr>
          <p:cNvPr id="14" name="テキスト ボックス 103"/>
          <p:cNvSpPr txBox="1"/>
          <p:nvPr/>
        </p:nvSpPr>
        <p:spPr>
          <a:xfrm>
            <a:off x="229884" y="6500620"/>
            <a:ext cx="2904535" cy="215411"/>
          </a:xfrm>
          <a:prstGeom prst="rect">
            <a:avLst/>
          </a:prstGeom>
          <a:noFill/>
        </p:spPr>
        <p:txBody>
          <a:bodyPr wrap="square" lIns="91400" tIns="45704" rIns="91400" bIns="45704" rtlCol="0">
            <a:spAutoFit/>
          </a:bodyPr>
          <a:lstStyle/>
          <a:p>
            <a:pPr fontAlgn="base">
              <a:spcBef>
                <a:spcPts val="200"/>
              </a:spcBef>
              <a:spcAft>
                <a:spcPct val="0"/>
              </a:spcAft>
            </a:pPr>
            <a:r>
              <a:rPr kumimoji="1" lang="en-US" altLang="ja-JP" sz="800" dirty="0">
                <a:latin typeface="Arial" panose="020B0604020202020204" pitchFamily="34" charset="0"/>
                <a:cs typeface="Arial" panose="020B0604020202020204" pitchFamily="34" charset="0"/>
              </a:rPr>
              <a:t>Source: Thomson Reuters Journal Citation Reports 2015</a:t>
            </a:r>
            <a:endParaRPr kumimoji="1" lang="ja-JP" altLang="en-US" sz="800" dirty="0">
              <a:latin typeface="Arial" panose="020B0604020202020204" pitchFamily="34" charset="0"/>
              <a:cs typeface="Arial" panose="020B0604020202020204" pitchFamily="34" charset="0"/>
            </a:endParaRPr>
          </a:p>
        </p:txBody>
      </p:sp>
      <p:pic>
        <p:nvPicPr>
          <p:cNvPr id="15" name="Picture 2" descr="Cover image Journal of Memory and Language"/>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84" y="1380190"/>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16" name="Picture 15" descr="Cover image Coastal Engineering"/>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557" y="1380190"/>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17" name="Picture 6" descr="Cover image Remote Sensing of Environment"/>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3030" y="1380190"/>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18" name="Picture 8" descr="Cover image Progress in Crystal Growth and Characterization of Materials"/>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6503" y="1380190"/>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19" name="Picture 10" descr="Cover image Progress in Energy and Combustion Science"/>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9976" y="1380190"/>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20" name="Picture 12" descr="Cover image Hearing Research"/>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449" y="1380190"/>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21" name="Picture 14" descr="Cover image Trends in Ecology &amp; Evolution"/>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6922" y="1380190"/>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22" name="Picture 16" descr="Cover image International Journal of Nursing Studies"/>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3868" y="1380190"/>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23" name="Picture 18" descr="Cover image Progress in Retinal and Eye Research"/>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90395" y="1380190"/>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24" name="Picture 20" descr="Cover image Ore Geology Reviews"/>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6084" y="2404199"/>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25" name="Picture 22" descr="Cover image Journal of the European Ceramic Society"/>
          <p:cNvPicPr preferRelativeResize="0">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9557" y="2396518"/>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26" name="Picture 24" descr="Cover image Ageing Research Reviews"/>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23030" y="2396518"/>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27" name="Picture 26" descr="Cover image Progress in Lipid Research"/>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96503" y="2396518"/>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28" name="Picture 28" descr="Cover image Composites Science and Technology"/>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69976" y="2396518"/>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29" name="Picture 30" descr="Cover image Trends in Cognitive Sciences"/>
          <p:cNvPicPr preferRelativeResize="0">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37345" y="2391367"/>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30" name="Picture 32" descr="Cover image Computer Physics Communications"/>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6084" y="3428208"/>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31" name="Picture 34" descr="Cover image Marine Structures"/>
          <p:cNvPicPr preferRelativeResize="0">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16922" y="2391367"/>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32" name="Picture 36" descr="Cover image Coordination Chemistry Reviews"/>
          <p:cNvPicPr preferRelativeResize="0">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63868" y="2391367"/>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33" name="Picture 38" descr="Cover image Applied Surface Science"/>
          <p:cNvPicPr preferRelativeResize="0">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69976" y="3420920"/>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34" name="Picture 40" descr="Cover image Corrosion Science"/>
          <p:cNvPicPr preferRelativeResize="0">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49557" y="3412846"/>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35" name="Picture 34"/>
          <p:cNvPicPr preferRelativeResize="0">
            <a:picLocks/>
          </p:cNvPicPr>
          <p:nvPr/>
        </p:nvPicPr>
        <p:blipFill>
          <a:blip r:embed="rId23"/>
          <a:stretch>
            <a:fillRect/>
          </a:stretch>
        </p:blipFill>
        <p:spPr>
          <a:xfrm>
            <a:off x="7263868" y="3402544"/>
            <a:ext cx="678196" cy="935197"/>
          </a:xfrm>
          <a:prstGeom prst="rect">
            <a:avLst/>
          </a:prstGeom>
          <a:ln>
            <a:solidFill>
              <a:schemeClr val="bg2"/>
            </a:solidFill>
          </a:ln>
        </p:spPr>
      </p:pic>
      <p:pic>
        <p:nvPicPr>
          <p:cNvPr id="36" name="Picture 42" descr="Cover image Dyes and Pigments"/>
          <p:cNvPicPr preferRelativeResize="0">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96503" y="3412846"/>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37" name="Picture 36"/>
          <p:cNvPicPr preferRelativeResize="0">
            <a:picLocks/>
          </p:cNvPicPr>
          <p:nvPr/>
        </p:nvPicPr>
        <p:blipFill>
          <a:blip r:embed="rId25"/>
          <a:stretch>
            <a:fillRect/>
          </a:stretch>
        </p:blipFill>
        <p:spPr>
          <a:xfrm>
            <a:off x="4643449" y="3420920"/>
            <a:ext cx="678196" cy="935197"/>
          </a:xfrm>
          <a:prstGeom prst="rect">
            <a:avLst/>
          </a:prstGeom>
          <a:ln>
            <a:solidFill>
              <a:schemeClr val="bg2"/>
            </a:solidFill>
          </a:ln>
        </p:spPr>
      </p:pic>
      <p:pic>
        <p:nvPicPr>
          <p:cNvPr id="38" name="Picture 37"/>
          <p:cNvPicPr preferRelativeResize="0">
            <a:picLocks/>
          </p:cNvPicPr>
          <p:nvPr/>
        </p:nvPicPr>
        <p:blipFill>
          <a:blip r:embed="rId26"/>
          <a:stretch>
            <a:fillRect/>
          </a:stretch>
        </p:blipFill>
        <p:spPr>
          <a:xfrm>
            <a:off x="4643449" y="2396518"/>
            <a:ext cx="678196" cy="935197"/>
          </a:xfrm>
          <a:prstGeom prst="rect">
            <a:avLst/>
          </a:prstGeom>
          <a:ln>
            <a:solidFill>
              <a:schemeClr val="bg2"/>
            </a:solidFill>
          </a:ln>
        </p:spPr>
      </p:pic>
      <p:pic>
        <p:nvPicPr>
          <p:cNvPr id="39" name="Picture 38"/>
          <p:cNvPicPr preferRelativeResize="0">
            <a:picLocks/>
          </p:cNvPicPr>
          <p:nvPr/>
        </p:nvPicPr>
        <p:blipFill>
          <a:blip r:embed="rId27"/>
          <a:stretch>
            <a:fillRect/>
          </a:stretch>
        </p:blipFill>
        <p:spPr>
          <a:xfrm>
            <a:off x="6390395" y="2391367"/>
            <a:ext cx="678196" cy="935197"/>
          </a:xfrm>
          <a:prstGeom prst="rect">
            <a:avLst/>
          </a:prstGeom>
          <a:ln>
            <a:solidFill>
              <a:schemeClr val="bg2"/>
            </a:solidFill>
          </a:ln>
        </p:spPr>
      </p:pic>
      <p:pic>
        <p:nvPicPr>
          <p:cNvPr id="40" name="Picture 39"/>
          <p:cNvPicPr preferRelativeResize="0">
            <a:picLocks/>
          </p:cNvPicPr>
          <p:nvPr/>
        </p:nvPicPr>
        <p:blipFill>
          <a:blip r:embed="rId28"/>
          <a:stretch>
            <a:fillRect/>
          </a:stretch>
        </p:blipFill>
        <p:spPr>
          <a:xfrm>
            <a:off x="276084" y="5445502"/>
            <a:ext cx="678196" cy="935197"/>
          </a:xfrm>
          <a:prstGeom prst="rect">
            <a:avLst/>
          </a:prstGeom>
          <a:ln>
            <a:solidFill>
              <a:schemeClr val="bg2"/>
            </a:solidFill>
          </a:ln>
        </p:spPr>
      </p:pic>
      <p:pic>
        <p:nvPicPr>
          <p:cNvPr id="41" name="Picture 40"/>
          <p:cNvPicPr preferRelativeResize="0">
            <a:picLocks/>
          </p:cNvPicPr>
          <p:nvPr/>
        </p:nvPicPr>
        <p:blipFill>
          <a:blip r:embed="rId29"/>
          <a:stretch>
            <a:fillRect/>
          </a:stretch>
        </p:blipFill>
        <p:spPr>
          <a:xfrm>
            <a:off x="6390395" y="3402544"/>
            <a:ext cx="678196" cy="935197"/>
          </a:xfrm>
          <a:prstGeom prst="rect">
            <a:avLst/>
          </a:prstGeom>
          <a:ln>
            <a:solidFill>
              <a:schemeClr val="bg2"/>
            </a:solidFill>
          </a:ln>
        </p:spPr>
      </p:pic>
      <p:pic>
        <p:nvPicPr>
          <p:cNvPr id="42" name="Picture 41"/>
          <p:cNvPicPr preferRelativeResize="0">
            <a:picLocks/>
          </p:cNvPicPr>
          <p:nvPr/>
        </p:nvPicPr>
        <p:blipFill>
          <a:blip r:embed="rId30"/>
          <a:stretch>
            <a:fillRect/>
          </a:stretch>
        </p:blipFill>
        <p:spPr>
          <a:xfrm>
            <a:off x="5516454" y="5445502"/>
            <a:ext cx="678196" cy="935197"/>
          </a:xfrm>
          <a:prstGeom prst="rect">
            <a:avLst/>
          </a:prstGeom>
          <a:ln>
            <a:solidFill>
              <a:schemeClr val="bg2"/>
            </a:solidFill>
          </a:ln>
        </p:spPr>
      </p:pic>
      <p:pic>
        <p:nvPicPr>
          <p:cNvPr id="43" name="Picture 42"/>
          <p:cNvPicPr preferRelativeResize="0">
            <a:picLocks/>
          </p:cNvPicPr>
          <p:nvPr/>
        </p:nvPicPr>
        <p:blipFill>
          <a:blip r:embed="rId31"/>
          <a:stretch>
            <a:fillRect/>
          </a:stretch>
        </p:blipFill>
        <p:spPr>
          <a:xfrm>
            <a:off x="8137345" y="1380190"/>
            <a:ext cx="678196" cy="935197"/>
          </a:xfrm>
          <a:prstGeom prst="rect">
            <a:avLst/>
          </a:prstGeom>
          <a:ln>
            <a:solidFill>
              <a:schemeClr val="bg2"/>
            </a:solidFill>
          </a:ln>
        </p:spPr>
      </p:pic>
      <p:pic>
        <p:nvPicPr>
          <p:cNvPr id="44" name="Picture 44" descr="Cover image Progress in Aerospace Sciences"/>
          <p:cNvPicPr preferRelativeResize="0">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769976" y="4437248"/>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45" name="Picture 46" descr="Cover image Global Environmental Change"/>
          <p:cNvPicPr preferRelativeResize="0">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896503" y="4429174"/>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46" name="Picture 48" descr="Cover image Biomaterials"/>
          <p:cNvPicPr preferRelativeResize="0">
            <a:picLocks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022678" y="5445502"/>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47" name="Picture 46"/>
          <p:cNvPicPr preferRelativeResize="0">
            <a:picLocks/>
          </p:cNvPicPr>
          <p:nvPr/>
        </p:nvPicPr>
        <p:blipFill>
          <a:blip r:embed="rId35"/>
          <a:stretch>
            <a:fillRect/>
          </a:stretch>
        </p:blipFill>
        <p:spPr>
          <a:xfrm>
            <a:off x="2023030" y="3412846"/>
            <a:ext cx="678196" cy="935197"/>
          </a:xfrm>
          <a:prstGeom prst="rect">
            <a:avLst/>
          </a:prstGeom>
          <a:ln>
            <a:solidFill>
              <a:schemeClr val="bg2"/>
            </a:solidFill>
          </a:ln>
        </p:spPr>
      </p:pic>
      <p:pic>
        <p:nvPicPr>
          <p:cNvPr id="48" name="Picture 47"/>
          <p:cNvPicPr preferRelativeResize="0">
            <a:picLocks/>
          </p:cNvPicPr>
          <p:nvPr/>
        </p:nvPicPr>
        <p:blipFill>
          <a:blip r:embed="rId36"/>
          <a:stretch>
            <a:fillRect/>
          </a:stretch>
        </p:blipFill>
        <p:spPr>
          <a:xfrm>
            <a:off x="1149557" y="4429174"/>
            <a:ext cx="678196" cy="935197"/>
          </a:xfrm>
          <a:prstGeom prst="rect">
            <a:avLst/>
          </a:prstGeom>
          <a:ln>
            <a:solidFill>
              <a:schemeClr val="bg2"/>
            </a:solidFill>
          </a:ln>
        </p:spPr>
      </p:pic>
      <p:pic>
        <p:nvPicPr>
          <p:cNvPr id="49" name="Picture 48"/>
          <p:cNvPicPr preferRelativeResize="0">
            <a:picLocks/>
          </p:cNvPicPr>
          <p:nvPr/>
        </p:nvPicPr>
        <p:blipFill>
          <a:blip r:embed="rId37"/>
          <a:stretch>
            <a:fillRect/>
          </a:stretch>
        </p:blipFill>
        <p:spPr>
          <a:xfrm>
            <a:off x="276084" y="4452217"/>
            <a:ext cx="678196" cy="904474"/>
          </a:xfrm>
          <a:prstGeom prst="rect">
            <a:avLst/>
          </a:prstGeom>
          <a:ln>
            <a:solidFill>
              <a:schemeClr val="bg2"/>
            </a:solidFill>
          </a:ln>
        </p:spPr>
      </p:pic>
      <p:pic>
        <p:nvPicPr>
          <p:cNvPr id="50" name="Picture 49"/>
          <p:cNvPicPr preferRelativeResize="0">
            <a:picLocks/>
          </p:cNvPicPr>
          <p:nvPr/>
        </p:nvPicPr>
        <p:blipFill>
          <a:blip r:embed="rId38"/>
          <a:stretch>
            <a:fillRect/>
          </a:stretch>
        </p:blipFill>
        <p:spPr>
          <a:xfrm>
            <a:off x="1149381" y="5445502"/>
            <a:ext cx="678196" cy="935197"/>
          </a:xfrm>
          <a:prstGeom prst="rect">
            <a:avLst/>
          </a:prstGeom>
          <a:ln>
            <a:solidFill>
              <a:schemeClr val="bg2"/>
            </a:solidFill>
          </a:ln>
        </p:spPr>
      </p:pic>
      <p:pic>
        <p:nvPicPr>
          <p:cNvPr id="51" name="Picture 2" descr="Cover image Ultramicroscopy"/>
          <p:cNvPicPr preferRelativeResize="0">
            <a:picLocks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643449" y="4437248"/>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52" name="Picture 51"/>
          <p:cNvPicPr preferRelativeResize="0">
            <a:picLocks/>
          </p:cNvPicPr>
          <p:nvPr/>
        </p:nvPicPr>
        <p:blipFill>
          <a:blip r:embed="rId40"/>
          <a:stretch>
            <a:fillRect/>
          </a:stretch>
        </p:blipFill>
        <p:spPr>
          <a:xfrm>
            <a:off x="5516922" y="4449896"/>
            <a:ext cx="678196" cy="935197"/>
          </a:xfrm>
          <a:prstGeom prst="rect">
            <a:avLst/>
          </a:prstGeom>
          <a:ln>
            <a:solidFill>
              <a:schemeClr val="bg2"/>
            </a:solidFill>
          </a:ln>
        </p:spPr>
      </p:pic>
      <p:pic>
        <p:nvPicPr>
          <p:cNvPr id="53" name="Picture 4" descr="Cover image Water Research"/>
          <p:cNvPicPr preferRelativeResize="0">
            <a:picLocks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390395" y="4441822"/>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54" name="Picture 6" descr="Cover image Transportation Research Part B: Methodological"/>
          <p:cNvPicPr preferRelativeResize="0">
            <a:picLocks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263868" y="4441822"/>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55" name="Picture 8" descr="Cover image Applied Catalysis B: Environmental"/>
          <p:cNvPicPr preferRelativeResize="0">
            <a:picLocks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137345" y="4441822"/>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56" name="Picture 10" descr="Cover image Biosensors and Bioelectronics"/>
          <p:cNvPicPr preferRelativeResize="0">
            <a:picLocks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137345" y="3402544"/>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57" name="Picture 12" descr="Cover image Journal of Operations Management"/>
          <p:cNvPicPr preferRelativeResize="0">
            <a:picLocks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895975" y="5445502"/>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58" name="Picture 14" descr="Cover image Ultrasonics Sonochemistry"/>
          <p:cNvPicPr preferRelativeResize="0">
            <a:picLocks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023030" y="4429174"/>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59" name="Picture 58"/>
          <p:cNvPicPr preferRelativeResize="0">
            <a:picLocks/>
          </p:cNvPicPr>
          <p:nvPr/>
        </p:nvPicPr>
        <p:blipFill>
          <a:blip r:embed="rId47"/>
          <a:stretch>
            <a:fillRect/>
          </a:stretch>
        </p:blipFill>
        <p:spPr>
          <a:xfrm>
            <a:off x="5516922" y="3410618"/>
            <a:ext cx="678196" cy="935197"/>
          </a:xfrm>
          <a:prstGeom prst="rect">
            <a:avLst/>
          </a:prstGeom>
          <a:ln>
            <a:solidFill>
              <a:schemeClr val="bg2"/>
            </a:solidFill>
          </a:ln>
        </p:spPr>
      </p:pic>
      <p:pic>
        <p:nvPicPr>
          <p:cNvPr id="60" name="Picture 16" descr="Cover image Accident Analysis &amp; Prevention"/>
          <p:cNvPicPr preferRelativeResize="0">
            <a:picLocks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3769861" y="5445502"/>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61" name="Picture 18" descr="Cover image Journal of Allergy and Clinical Immunology"/>
          <p:cNvPicPr preferRelativeResize="0">
            <a:picLocks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643158" y="5445502"/>
            <a:ext cx="678196" cy="935197"/>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sp>
        <p:nvSpPr>
          <p:cNvPr id="62" name="Rectangle 61"/>
          <p:cNvSpPr/>
          <p:nvPr/>
        </p:nvSpPr>
        <p:spPr>
          <a:xfrm>
            <a:off x="6363928" y="5481100"/>
            <a:ext cx="2603801" cy="9539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200"/>
              </a:spcBef>
            </a:pPr>
            <a:r>
              <a:rPr lang="en-US" altLang="ja-JP" sz="1000" dirty="0">
                <a:solidFill>
                  <a:schemeClr val="bg1"/>
                </a:solidFill>
                <a:latin typeface="Arial" panose="020B0604020202020204" pitchFamily="34" charset="0"/>
                <a:cs typeface="Arial" panose="020B0604020202020204" pitchFamily="34" charset="0"/>
              </a:rPr>
              <a:t>• 38% of Elsevier FC journals are in the top 10% of their best </a:t>
            </a:r>
            <a:r>
              <a:rPr lang="en-US" altLang="ja-JP" sz="1000" dirty="0" err="1">
                <a:solidFill>
                  <a:schemeClr val="bg1"/>
                </a:solidFill>
                <a:latin typeface="Arial" panose="020B0604020202020204" pitchFamily="34" charset="0"/>
                <a:cs typeface="Arial" panose="020B0604020202020204" pitchFamily="34" charset="0"/>
              </a:rPr>
              <a:t>CiteScore</a:t>
            </a:r>
            <a:r>
              <a:rPr lang="en-US" altLang="ja-JP" sz="1000" dirty="0">
                <a:solidFill>
                  <a:schemeClr val="bg1"/>
                </a:solidFill>
                <a:latin typeface="Arial" panose="020B0604020202020204" pitchFamily="34" charset="0"/>
                <a:cs typeface="Arial" panose="020B0604020202020204" pitchFamily="34" charset="0"/>
              </a:rPr>
              <a:t> subject category (654 of 1721)</a:t>
            </a:r>
          </a:p>
          <a:p>
            <a:pPr>
              <a:spcBef>
                <a:spcPts val="200"/>
              </a:spcBef>
            </a:pPr>
            <a:r>
              <a:rPr lang="en-US" altLang="ja-JP" sz="1000" dirty="0">
                <a:solidFill>
                  <a:schemeClr val="bg1"/>
                </a:solidFill>
                <a:latin typeface="Arial" panose="020B0604020202020204" pitchFamily="34" charset="0"/>
                <a:cs typeface="Arial" panose="020B0604020202020204" pitchFamily="34" charset="0"/>
              </a:rPr>
              <a:t>• Less than 1% of Elsevier FC journals are in the bottom 10% of their best subject category (14 of 1721)</a:t>
            </a:r>
          </a:p>
        </p:txBody>
      </p:sp>
    </p:spTree>
    <p:extLst>
      <p:ext uri="{BB962C8B-B14F-4D97-AF65-F5344CB8AC3E}">
        <p14:creationId xmlns:p14="http://schemas.microsoft.com/office/powerpoint/2010/main" val="392845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304800" y="368400"/>
            <a:ext cx="7867600" cy="685800"/>
          </a:xfrm>
        </p:spPr>
        <p:txBody>
          <a:bodyPr>
            <a:normAutofit/>
          </a:bodyPr>
          <a:lstStyle/>
          <a:p>
            <a:r>
              <a:rPr lang="ru-RU" altLang="en-US" sz="3600" b="0" i="1" dirty="0" smtClean="0"/>
              <a:t> </a:t>
            </a:r>
            <a:r>
              <a:rPr lang="ru-RU" altLang="en-US" b="0" dirty="0" smtClean="0"/>
              <a:t>Журналы </a:t>
            </a:r>
            <a:r>
              <a:rPr lang="en-GB" altLang="en-US" b="0" dirty="0" smtClean="0"/>
              <a:t>Elsevier – </a:t>
            </a:r>
            <a:r>
              <a:rPr lang="ru-RU" altLang="en-US" b="0" dirty="0" smtClean="0"/>
              <a:t>предметные  коллекции</a:t>
            </a:r>
            <a:endParaRPr lang="en-GB" altLang="en-US" b="0" dirty="0"/>
          </a:p>
        </p:txBody>
      </p:sp>
      <p:sp>
        <p:nvSpPr>
          <p:cNvPr id="7" name="Rectangle 3"/>
          <p:cNvSpPr>
            <a:spLocks noGrp="1"/>
          </p:cNvSpPr>
          <p:nvPr>
            <p:ph idx="1"/>
          </p:nvPr>
        </p:nvSpPr>
        <p:spPr>
          <a:xfrm>
            <a:off x="465138" y="1295400"/>
            <a:ext cx="3954462" cy="5410200"/>
          </a:xfrm>
        </p:spPr>
        <p:txBody>
          <a:bodyPr>
            <a:normAutofit/>
          </a:bodyPr>
          <a:lstStyle/>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Agricultural and Biological Sciences – 162 </a:t>
            </a:r>
            <a:r>
              <a:rPr lang="ru-RU" altLang="en-US" sz="1800" dirty="0">
                <a:solidFill>
                  <a:schemeClr val="tx1">
                    <a:lumMod val="50000"/>
                  </a:schemeClr>
                </a:solidFill>
              </a:rPr>
              <a:t>журнала</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Biochemistry, Genetics and Molecular Biology – 257 </a:t>
            </a:r>
            <a:r>
              <a:rPr lang="ru-RU" altLang="en-US" sz="1800" dirty="0">
                <a:solidFill>
                  <a:schemeClr val="tx1">
                    <a:lumMod val="50000"/>
                  </a:schemeClr>
                </a:solidFill>
              </a:rPr>
              <a:t>журналов</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Business, Management and Accounting – 80 </a:t>
            </a:r>
            <a:r>
              <a:rPr lang="ru-RU" altLang="en-US" sz="1800" dirty="0">
                <a:solidFill>
                  <a:schemeClr val="tx1">
                    <a:lumMod val="50000"/>
                  </a:schemeClr>
                </a:solidFill>
              </a:rPr>
              <a:t>журналов</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Chemical Engineering</a:t>
            </a:r>
            <a:r>
              <a:rPr lang="ru-RU" altLang="en-US" sz="1800" dirty="0">
                <a:solidFill>
                  <a:schemeClr val="tx1">
                    <a:lumMod val="50000"/>
                  </a:schemeClr>
                </a:solidFill>
              </a:rPr>
              <a:t> – 81 журнал</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Chemistry</a:t>
            </a:r>
            <a:r>
              <a:rPr lang="ru-RU" altLang="en-US" sz="1800" dirty="0">
                <a:solidFill>
                  <a:schemeClr val="tx1">
                    <a:lumMod val="50000"/>
                  </a:schemeClr>
                </a:solidFill>
              </a:rPr>
              <a:t> – 113 журналов</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solidFill>
                  <a:schemeClr val="tx1">
                    <a:lumMod val="50000"/>
                  </a:schemeClr>
                </a:solidFill>
              </a:rPr>
              <a:t>Computer Science – 132 журнала</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solidFill>
                  <a:schemeClr val="tx1">
                    <a:lumMod val="50000"/>
                  </a:schemeClr>
                </a:solidFill>
              </a:rPr>
              <a:t>Decision Sciences – 47 журналов</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solidFill>
                  <a:schemeClr val="tx1">
                    <a:lumMod val="50000"/>
                  </a:schemeClr>
                </a:solidFill>
              </a:rPr>
              <a:t>Earth and Planetary Sciences – 104 журнала </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Economics, Econometrics and Finance – 80 </a:t>
            </a:r>
            <a:r>
              <a:rPr lang="ru-RU" altLang="en-US" sz="1800" dirty="0" smtClean="0">
                <a:solidFill>
                  <a:schemeClr val="tx1">
                    <a:lumMod val="50000"/>
                  </a:schemeClr>
                </a:solidFill>
              </a:rPr>
              <a:t>журналов</a:t>
            </a:r>
            <a:endParaRPr lang="en-GB" altLang="en-US" sz="1800" dirty="0" smtClean="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Energy – 45 </a:t>
            </a:r>
            <a:r>
              <a:rPr lang="ru-RU" altLang="en-US" sz="1800" dirty="0" smtClean="0">
                <a:solidFill>
                  <a:schemeClr val="tx1">
                    <a:lumMod val="50000"/>
                  </a:schemeClr>
                </a:solidFill>
              </a:rPr>
              <a:t>журналов</a:t>
            </a:r>
            <a:endParaRPr lang="en-GB" altLang="en-US" sz="1800" dirty="0" smtClean="0">
              <a:solidFill>
                <a:schemeClr val="tx1">
                  <a:lumMod val="50000"/>
                </a:schemeClr>
              </a:solidFill>
            </a:endParaRPr>
          </a:p>
        </p:txBody>
      </p:sp>
      <p:sp>
        <p:nvSpPr>
          <p:cNvPr id="8" name="Rectangle 4"/>
          <p:cNvSpPr txBox="1">
            <a:spLocks/>
          </p:cNvSpPr>
          <p:nvPr/>
        </p:nvSpPr>
        <p:spPr bwMode="auto">
          <a:xfrm>
            <a:off x="4572000" y="1219200"/>
            <a:ext cx="4419600" cy="5138738"/>
          </a:xfrm>
          <a:prstGeom prst="rect">
            <a:avLst/>
          </a:prstGeom>
          <a:noFill/>
          <a:ln w="9525">
            <a:noFill/>
            <a:round/>
            <a:headEnd/>
            <a:tailEnd/>
          </a:ln>
        </p:spPr>
        <p:txBody>
          <a:bodyPr vert="horz" wrap="square" lIns="0" tIns="64511" rIns="0" bIns="0" numCol="1" anchor="t" anchorCtr="0" compatLnSpc="1">
            <a:prstTxWarp prst="textNoShape">
              <a:avLst/>
            </a:prstTxWarp>
            <a:noAutofit/>
          </a:bodyPr>
          <a:lstStyle>
            <a:lvl1pPr marL="342900" indent="-342900" algn="l" defTabSz="457200" rtl="0" eaLnBrk="0" fontAlgn="base" hangingPunct="0">
              <a:lnSpc>
                <a:spcPct val="84000"/>
              </a:lnSpc>
              <a:spcBef>
                <a:spcPct val="0"/>
              </a:spcBef>
              <a:spcAft>
                <a:spcPts val="1425"/>
              </a:spcAft>
              <a:buClr>
                <a:srgbClr val="000000"/>
              </a:buClr>
              <a:buSzPct val="100000"/>
              <a:buFont typeface="Times New Roman" pitchFamily="18" charset="0"/>
              <a:buChar char="•"/>
              <a:defRPr sz="3200">
                <a:solidFill>
                  <a:srgbClr val="252525"/>
                </a:solidFill>
                <a:latin typeface="+mn-lt"/>
                <a:ea typeface="+mn-ea"/>
                <a:cs typeface="+mn-cs"/>
              </a:defRPr>
            </a:lvl1pPr>
            <a:lvl2pPr marL="742950" indent="-285750" algn="l" defTabSz="457200" rtl="0" eaLnBrk="0" fontAlgn="base" hangingPunct="0">
              <a:lnSpc>
                <a:spcPct val="84000"/>
              </a:lnSpc>
              <a:spcBef>
                <a:spcPct val="0"/>
              </a:spcBef>
              <a:spcAft>
                <a:spcPts val="1138"/>
              </a:spcAft>
              <a:buClr>
                <a:srgbClr val="000000"/>
              </a:buClr>
              <a:buSzPct val="100000"/>
              <a:buFont typeface="Times New Roman" pitchFamily="18" charset="0"/>
              <a:buChar char="–"/>
              <a:defRPr sz="2400">
                <a:solidFill>
                  <a:srgbClr val="252525"/>
                </a:solidFill>
                <a:latin typeface="+mn-lt"/>
                <a:ea typeface="+mn-ea"/>
                <a:cs typeface="+mn-cs"/>
              </a:defRPr>
            </a:lvl2pPr>
            <a:lvl3pPr marL="1143000" indent="-228600" algn="l" defTabSz="457200" rtl="0" eaLnBrk="0" fontAlgn="base" hangingPunct="0">
              <a:lnSpc>
                <a:spcPct val="84000"/>
              </a:lnSpc>
              <a:spcBef>
                <a:spcPct val="0"/>
              </a:spcBef>
              <a:spcAft>
                <a:spcPts val="850"/>
              </a:spcAft>
              <a:buClr>
                <a:srgbClr val="000000"/>
              </a:buClr>
              <a:buSzPct val="100000"/>
              <a:buFont typeface="Times New Roman" pitchFamily="18" charset="0"/>
              <a:buChar char="•"/>
              <a:defRPr sz="2000">
                <a:solidFill>
                  <a:srgbClr val="252525"/>
                </a:solidFill>
                <a:latin typeface="+mn-lt"/>
                <a:ea typeface="+mn-ea"/>
                <a:cs typeface="+mn-cs"/>
              </a:defRPr>
            </a:lvl3pPr>
            <a:lvl4pPr marL="1600200" indent="-228600" algn="l" defTabSz="457200" rtl="0" eaLnBrk="0" fontAlgn="base" hangingPunct="0">
              <a:lnSpc>
                <a:spcPct val="84000"/>
              </a:lnSpc>
              <a:spcBef>
                <a:spcPct val="0"/>
              </a:spcBef>
              <a:spcAft>
                <a:spcPts val="575"/>
              </a:spcAft>
              <a:buClr>
                <a:srgbClr val="000000"/>
              </a:buClr>
              <a:buSzPct val="100000"/>
              <a:buFont typeface="Times New Roman" pitchFamily="18" charset="0"/>
              <a:buChar char="–"/>
              <a:defRPr sz="2000">
                <a:solidFill>
                  <a:srgbClr val="252525"/>
                </a:solidFill>
                <a:latin typeface="+mn-lt"/>
                <a:ea typeface="+mn-ea"/>
                <a:cs typeface="+mn-cs"/>
              </a:defRPr>
            </a:lvl4pPr>
            <a:lvl5pPr marL="2057400" indent="-228600" algn="l" defTabSz="457200" rtl="0" eaLnBrk="0" fontAlgn="base" hangingPunct="0">
              <a:lnSpc>
                <a:spcPct val="84000"/>
              </a:lnSpc>
              <a:spcBef>
                <a:spcPct val="0"/>
              </a:spcBef>
              <a:spcAft>
                <a:spcPts val="288"/>
              </a:spcAft>
              <a:buClr>
                <a:srgbClr val="000000"/>
              </a:buClr>
              <a:buSzPct val="100000"/>
              <a:buFont typeface="Times New Roman" pitchFamily="18" charset="0"/>
              <a:buChar char="»"/>
              <a:defRPr sz="2000">
                <a:solidFill>
                  <a:srgbClr val="252525"/>
                </a:solidFill>
                <a:latin typeface="+mn-lt"/>
                <a:ea typeface="+mn-ea"/>
                <a:cs typeface="+mn-cs"/>
              </a:defRPr>
            </a:lvl5pPr>
            <a:lvl6pPr marL="25146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6pPr>
            <a:lvl7pPr marL="29718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7pPr>
            <a:lvl8pPr marL="34290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8pPr>
            <a:lvl9pPr marL="38862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9pPr>
          </a:lstStyle>
          <a:p>
            <a:pPr eaLnBrk="1" hangingPunct="1">
              <a:lnSpc>
                <a:spcPct val="90000"/>
              </a:lnSpc>
            </a:pPr>
            <a:r>
              <a:rPr lang="en-GB" altLang="en-US" sz="1800" dirty="0" smtClean="0">
                <a:solidFill>
                  <a:schemeClr val="tx1">
                    <a:lumMod val="50000"/>
                  </a:schemeClr>
                </a:solidFill>
                <a:latin typeface="Arial"/>
                <a:cs typeface="Arial"/>
              </a:rPr>
              <a:t>Engineering </a:t>
            </a:r>
            <a:r>
              <a:rPr lang="en-GB" altLang="en-US" sz="1800" dirty="0">
                <a:solidFill>
                  <a:schemeClr val="tx1">
                    <a:lumMod val="50000"/>
                  </a:schemeClr>
                </a:solidFill>
                <a:latin typeface="Arial"/>
                <a:cs typeface="Arial"/>
              </a:rPr>
              <a:t>– 196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Environmental Science – 87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Health Sciences – 604 </a:t>
            </a:r>
            <a:r>
              <a:rPr lang="ru-RU" altLang="en-US" sz="1800" dirty="0">
                <a:solidFill>
                  <a:schemeClr val="tx1">
                    <a:lumMod val="50000"/>
                  </a:schemeClr>
                </a:solidFill>
                <a:latin typeface="Arial"/>
                <a:cs typeface="Arial"/>
              </a:rPr>
              <a:t>журнала</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Immunology and Microbiology</a:t>
            </a:r>
            <a:r>
              <a:rPr lang="ru-RU" altLang="en-US" sz="1800" dirty="0">
                <a:solidFill>
                  <a:schemeClr val="tx1">
                    <a:lumMod val="50000"/>
                  </a:schemeClr>
                </a:solidFill>
                <a:latin typeface="Arial"/>
                <a:cs typeface="Arial"/>
              </a:rPr>
              <a:t> – 93 журнала</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smtClean="0">
                <a:solidFill>
                  <a:schemeClr val="tx1">
                    <a:lumMod val="50000"/>
                  </a:schemeClr>
                </a:solidFill>
                <a:latin typeface="Arial"/>
                <a:cs typeface="Arial"/>
              </a:rPr>
              <a:t>Materials Science – 128 </a:t>
            </a:r>
            <a:r>
              <a:rPr lang="ru-RU" altLang="en-US" sz="1800" dirty="0" smtClean="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Mathematics – 93 </a:t>
            </a:r>
            <a:r>
              <a:rPr lang="ru-RU" altLang="en-US" sz="1800" dirty="0">
                <a:solidFill>
                  <a:schemeClr val="tx1">
                    <a:lumMod val="50000"/>
                  </a:schemeClr>
                </a:solidFill>
                <a:latin typeface="Arial"/>
                <a:cs typeface="Arial"/>
              </a:rPr>
              <a:t>журнала</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Neuroscience – 113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Pharmacology, Toxicology and Pharmaceutical Science – 95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Physics and Astronomy – 113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Psychology – </a:t>
            </a:r>
            <a:r>
              <a:rPr lang="ru-RU" altLang="en-US" sz="1800" dirty="0">
                <a:solidFill>
                  <a:schemeClr val="tx1">
                    <a:lumMod val="50000"/>
                  </a:schemeClr>
                </a:solidFill>
                <a:latin typeface="Arial"/>
                <a:cs typeface="Arial"/>
              </a:rPr>
              <a:t>107 журналов</a:t>
            </a:r>
            <a:endParaRPr lang="en-US" altLang="en-US" sz="1800" dirty="0">
              <a:solidFill>
                <a:schemeClr val="tx1">
                  <a:lumMod val="50000"/>
                </a:schemeClr>
              </a:solidFill>
              <a:latin typeface="Arial"/>
              <a:cs typeface="Arial"/>
            </a:endParaRPr>
          </a:p>
          <a:p>
            <a:pPr eaLnBrk="1" hangingPunct="1">
              <a:lnSpc>
                <a:spcPct val="90000"/>
              </a:lnSpc>
            </a:pPr>
            <a:r>
              <a:rPr lang="ru-RU" altLang="en-US" sz="1800" dirty="0">
                <a:solidFill>
                  <a:schemeClr val="tx1">
                    <a:lumMod val="50000"/>
                  </a:schemeClr>
                </a:solidFill>
                <a:latin typeface="Arial"/>
                <a:cs typeface="Arial"/>
              </a:rPr>
              <a:t>Social Sciences – 171 журнал </a:t>
            </a:r>
            <a:endParaRPr lang="en-GB" altLang="en-US" sz="1800" dirty="0">
              <a:solidFill>
                <a:schemeClr val="tx1">
                  <a:lumMod val="50000"/>
                </a:schemeClr>
              </a:solidFill>
              <a:latin typeface="Arial"/>
              <a:cs typeface="Arial"/>
            </a:endParaRPr>
          </a:p>
        </p:txBody>
      </p:sp>
    </p:spTree>
    <p:extLst>
      <p:ext uri="{BB962C8B-B14F-4D97-AF65-F5344CB8AC3E}">
        <p14:creationId xmlns:p14="http://schemas.microsoft.com/office/powerpoint/2010/main" val="4012526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6"/>
          <p:cNvSpPr>
            <a:spLocks/>
          </p:cNvSpPr>
          <p:nvPr/>
        </p:nvSpPr>
        <p:spPr bwMode="auto">
          <a:xfrm>
            <a:off x="609600" y="385763"/>
            <a:ext cx="4394200" cy="757237"/>
          </a:xfrm>
          <a:prstGeom prst="rect">
            <a:avLst/>
          </a:prstGeom>
          <a:noFill/>
          <a:ln>
            <a:noFill/>
          </a:ln>
          <a:extLst/>
        </p:spPr>
        <p:txBody>
          <a:bodyPr anchor="ctr"/>
          <a:lstStyle/>
          <a:p>
            <a:pPr defTabSz="457200">
              <a:spcBef>
                <a:spcPct val="0"/>
              </a:spcBef>
              <a:defRPr/>
            </a:pPr>
            <a:r>
              <a:rPr lang="en-GB" sz="2400" b="1" dirty="0">
                <a:solidFill>
                  <a:schemeClr val="accent1"/>
                </a:solidFill>
                <a:latin typeface="Arial Bold"/>
                <a:ea typeface="+mj-ea"/>
                <a:cs typeface="Arial Bold"/>
              </a:rPr>
              <a:t>www.sciencedirect.com</a:t>
            </a:r>
          </a:p>
        </p:txBody>
      </p:sp>
      <p:pic>
        <p:nvPicPr>
          <p:cNvPr id="3" name="Picture 2"/>
          <p:cNvPicPr>
            <a:picLocks noChangeAspect="1"/>
          </p:cNvPicPr>
          <p:nvPr/>
        </p:nvPicPr>
        <p:blipFill>
          <a:blip r:embed="rId3"/>
          <a:stretch>
            <a:fillRect/>
          </a:stretch>
        </p:blipFill>
        <p:spPr>
          <a:xfrm>
            <a:off x="0" y="1099555"/>
            <a:ext cx="9009524" cy="5723809"/>
          </a:xfrm>
          <a:prstGeom prst="rect">
            <a:avLst/>
          </a:prstGeom>
        </p:spPr>
      </p:pic>
    </p:spTree>
    <p:extLst>
      <p:ext uri="{BB962C8B-B14F-4D97-AF65-F5344CB8AC3E}">
        <p14:creationId xmlns:p14="http://schemas.microsoft.com/office/powerpoint/2010/main" val="2605367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791145"/>
            <a:ext cx="9144000" cy="5275709"/>
          </a:xfrm>
          <a:prstGeom prst="rect">
            <a:avLst/>
          </a:prstGeom>
        </p:spPr>
      </p:pic>
      <p:sp>
        <p:nvSpPr>
          <p:cNvPr id="10" name="Title 1"/>
          <p:cNvSpPr>
            <a:spLocks noGrp="1"/>
          </p:cNvSpPr>
          <p:nvPr>
            <p:ph type="title"/>
          </p:nvPr>
        </p:nvSpPr>
        <p:spPr>
          <a:xfrm>
            <a:off x="609600" y="152400"/>
            <a:ext cx="8153400" cy="712787"/>
          </a:xfrm>
        </p:spPr>
        <p:txBody>
          <a:bodyPr>
            <a:normAutofit/>
          </a:bodyPr>
          <a:lstStyle/>
          <a:p>
            <a:r>
              <a:rPr lang="ru-RU" dirty="0" smtClean="0"/>
              <a:t>Работа с результатами </a:t>
            </a:r>
            <a:r>
              <a:rPr lang="ru-RU" dirty="0"/>
              <a:t>поиска</a:t>
            </a:r>
            <a:endParaRPr lang="en-US" dirty="0"/>
          </a:p>
        </p:txBody>
      </p:sp>
      <p:sp>
        <p:nvSpPr>
          <p:cNvPr id="5" name="Rounded Rectangular Callout 4"/>
          <p:cNvSpPr/>
          <p:nvPr/>
        </p:nvSpPr>
        <p:spPr>
          <a:xfrm>
            <a:off x="1200944" y="2239169"/>
            <a:ext cx="2474912" cy="1008062"/>
          </a:xfrm>
          <a:prstGeom prst="wedgeRoundRectCallout">
            <a:avLst>
              <a:gd name="adj1" fmla="val -55083"/>
              <a:gd name="adj2" fmla="val 112662"/>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rgbClr val="FF0000"/>
                </a:solidFill>
              </a:rPr>
              <a:t>Результаты расписаны:</a:t>
            </a:r>
          </a:p>
          <a:p>
            <a:pPr>
              <a:defRPr/>
            </a:pPr>
            <a:r>
              <a:rPr lang="ru-RU" sz="1200" dirty="0">
                <a:solidFill>
                  <a:srgbClr val="FF0000"/>
                </a:solidFill>
              </a:rPr>
              <a:t>сколько в каких журналах;</a:t>
            </a:r>
          </a:p>
          <a:p>
            <a:pPr>
              <a:defRPr/>
            </a:pPr>
            <a:r>
              <a:rPr lang="ru-RU" sz="1200" dirty="0">
                <a:solidFill>
                  <a:srgbClr val="FF0000"/>
                </a:solidFill>
              </a:rPr>
              <a:t>основные термины в статьях;</a:t>
            </a:r>
          </a:p>
          <a:p>
            <a:pPr>
              <a:defRPr/>
            </a:pPr>
            <a:r>
              <a:rPr lang="ru-RU" sz="1200" dirty="0">
                <a:solidFill>
                  <a:srgbClr val="FF0000"/>
                </a:solidFill>
              </a:rPr>
              <a:t>публикационная активность по годам</a:t>
            </a:r>
          </a:p>
        </p:txBody>
      </p:sp>
    </p:spTree>
    <p:extLst>
      <p:ext uri="{BB962C8B-B14F-4D97-AF65-F5344CB8AC3E}">
        <p14:creationId xmlns:p14="http://schemas.microsoft.com/office/powerpoint/2010/main" val="144522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7tLqr05qTDuXsEzKly4eY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xBO49CTTrqNAHD1kYJCa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UZcFuPmTDmMylKQ8vQe9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umR1pAhQsCIx4RXUDRi6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3Zbi5BKqSYWh8EqVG8lT3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kAix08.vR.6ALTi1EtD.a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kKc8JaLTjOWq.8wrC7X.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__OyzjaATu.kgqSQli040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gfOc4Ws9RzOt1xqEhfnkQ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nEqFrlhnRsSaKdrC3osn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eHJ_XpXEQ2qYykqQUtWqU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mBm3tMkTtinYVHHcrHR0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IVV2mzGjS16EYMBw1uXyG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Uvu4mpGMSwqkrrUsz.hO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1qAzqoT4QOGuqPfrjdmU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O2HeaD8pQWaFDTX9ShSml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EUAssnAjRNmmOZdlVL.OT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2MxHqbctT9qxYuAY9vx6T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XFI7_jnyTs61xwBAjh3F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JorGXA2TPC9LhMZN.81TQ"/>
</p:tagLst>
</file>

<file path=ppt/theme/theme1.xml><?xml version="1.0" encoding="utf-8"?>
<a:theme xmlns:a="http://schemas.openxmlformats.org/drawingml/2006/main" name="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Elsevier">
      <a:dk1>
        <a:srgbClr val="53565A"/>
      </a:dk1>
      <a:lt1>
        <a:srgbClr val="FFFFFF"/>
      </a:lt1>
      <a:dk2>
        <a:srgbClr val="FF8200"/>
      </a:dk2>
      <a:lt2>
        <a:srgbClr val="A7A8AA"/>
      </a:lt2>
      <a:accent1>
        <a:srgbClr val="FF8200"/>
      </a:accent1>
      <a:accent2>
        <a:srgbClr val="53565A"/>
      </a:accent2>
      <a:accent3>
        <a:srgbClr val="A7A8AA"/>
      </a:accent3>
      <a:accent4>
        <a:srgbClr val="007398"/>
      </a:accent4>
      <a:accent5>
        <a:srgbClr val="FFFFFF"/>
      </a:accent5>
      <a:accent6>
        <a:srgbClr val="EAAA00"/>
      </a:accent6>
      <a:hlink>
        <a:srgbClr val="007398"/>
      </a:hlink>
      <a:folHlink>
        <a:srgbClr val="5356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themeOverride>
</file>

<file path=docProps/app.xml><?xml version="1.0" encoding="utf-8"?>
<Properties xmlns="http://schemas.openxmlformats.org/officeDocument/2006/extended-properties" xmlns:vt="http://schemas.openxmlformats.org/officeDocument/2006/docPropsVTypes">
  <Template/>
  <TotalTime>0</TotalTime>
  <Words>3283</Words>
  <Application>Microsoft Office PowerPoint</Application>
  <PresentationFormat>On-screen Show (4:3)</PresentationFormat>
  <Paragraphs>292</Paragraphs>
  <Slides>45</Slides>
  <Notes>29</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2</vt:i4>
      </vt:variant>
      <vt:variant>
        <vt:lpstr>Slide Titles</vt:lpstr>
      </vt:variant>
      <vt:variant>
        <vt:i4>45</vt:i4>
      </vt:variant>
    </vt:vector>
  </HeadingPairs>
  <TitlesOfParts>
    <vt:vector size="65" baseType="lpstr">
      <vt:lpstr>.HelveticaNeueDeskInterface-Regular</vt:lpstr>
      <vt:lpstr>Avenir</vt:lpstr>
      <vt:lpstr>Helvetica Neue</vt:lpstr>
      <vt:lpstr>MS PGothic</vt:lpstr>
      <vt:lpstr>MS PGothic</vt:lpstr>
      <vt:lpstr>NexusSansOT</vt:lpstr>
      <vt:lpstr>NexusSerifOT</vt:lpstr>
      <vt:lpstr>Arial</vt:lpstr>
      <vt:lpstr>Arial Bold</vt:lpstr>
      <vt:lpstr>Arial Narrow</vt:lpstr>
      <vt:lpstr>Calibri</vt:lpstr>
      <vt:lpstr>Courier New</vt:lpstr>
      <vt:lpstr>Georgia</vt:lpstr>
      <vt:lpstr>Lucida Sans Unicode</vt:lpstr>
      <vt:lpstr>Times New Roman</vt:lpstr>
      <vt:lpstr>Elsevier Content Slides</vt:lpstr>
      <vt:lpstr>1_Elsevier Content Slides</vt:lpstr>
      <vt:lpstr>2_Office Theme</vt:lpstr>
      <vt:lpstr>think-cell Slide</vt:lpstr>
      <vt:lpstr>Chart</vt:lpstr>
      <vt:lpstr>Подходы к работе с научными источниками и формированию библиографических списков с использованием функционала платформ ScienceDirect и Mendeley </vt:lpstr>
      <vt:lpstr>Более 19,000 человек создают высокачественный научный контент</vt:lpstr>
      <vt:lpstr>Elsevier последовательно работает над повышением качества журналов</vt:lpstr>
      <vt:lpstr>PowerPoint Presentation</vt:lpstr>
      <vt:lpstr>ScienceDirect Freedom Collection</vt:lpstr>
      <vt:lpstr>Журналы из Freedom Collection, возглавляющие рейтинг своих предметных категорий</vt:lpstr>
      <vt:lpstr> Журналы Elsevier – предметные  коллекции</vt:lpstr>
      <vt:lpstr>PowerPoint Presentation</vt:lpstr>
      <vt:lpstr>Работа с результатами поиска</vt:lpstr>
      <vt:lpstr>Articles in Press – статьи появляются раньше</vt:lpstr>
      <vt:lpstr>Research Highlights и графическая аннотация в результатах поиска</vt:lpstr>
      <vt:lpstr>Внешний вид статьи после ее открытия</vt:lpstr>
      <vt:lpstr>Внешний вид статьи после ее открытия</vt:lpstr>
      <vt:lpstr>Дополнительная информация о статье</vt:lpstr>
      <vt:lpstr>Инновации в представлении содержимого </vt:lpstr>
      <vt:lpstr>Примеры инноваций в контенте</vt:lpstr>
      <vt:lpstr>Интерактивные графики</vt:lpstr>
      <vt:lpstr>Интерактивные 3D модели</vt:lpstr>
      <vt:lpstr>ScienceDirect помогает исследователям продвигать свои результаты </vt:lpstr>
      <vt:lpstr>Работа с изображениями</vt:lpstr>
      <vt:lpstr>Работа с внутритекстовыми ссылками</vt:lpstr>
      <vt:lpstr>Работа с внутритекстовыми ссылками</vt:lpstr>
      <vt:lpstr>Расширенный поиск</vt:lpstr>
      <vt:lpstr>Сохранение поискового запроса</vt:lpstr>
      <vt:lpstr>Операторы поиска имеют значение</vt:lpstr>
      <vt:lpstr>Сохранение ссылок из ScienceDirect в Mendeley</vt:lpstr>
      <vt:lpstr>Выбор статьи</vt:lpstr>
      <vt:lpstr>PowerPoint Presentation</vt:lpstr>
      <vt:lpstr>PowerPoint Presentation</vt:lpstr>
      <vt:lpstr>PowerPoint Presentation</vt:lpstr>
      <vt:lpstr>Mendeley Desktop</vt:lpstr>
      <vt:lpstr>Добавление документов</vt:lpstr>
      <vt:lpstr>Пример использования Web Importer</vt:lpstr>
      <vt:lpstr>Управление библиотекой</vt:lpstr>
      <vt:lpstr>Поиск документов</vt:lpstr>
      <vt:lpstr>Тэги</vt:lpstr>
      <vt:lpstr>PDF Viewer</vt:lpstr>
      <vt:lpstr>Поиск в PDF Viewer</vt:lpstr>
      <vt:lpstr>Комментарии и выделение</vt:lpstr>
      <vt:lpstr>Установка Citation Plug-in</vt:lpstr>
      <vt:lpstr>PowerPoint Presentation</vt:lpstr>
      <vt:lpstr>PowerPoint Presentation</vt:lpstr>
      <vt:lpstr>Mendeley позволяет решить проблему с оформлением ссылок</vt:lpstr>
      <vt:lpstr>Полезные ссылки</vt:lpstr>
      <vt:lpstr>PowerPoint Presentation</vt:lpstr>
    </vt:vector>
  </TitlesOfParts>
  <Company>Reed Elsevier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Dyas</dc:creator>
  <cp:lastModifiedBy>Loktev, Andrey (ELS)</cp:lastModifiedBy>
  <cp:revision>165</cp:revision>
  <dcterms:created xsi:type="dcterms:W3CDTF">2012-10-26T14:47:02Z</dcterms:created>
  <dcterms:modified xsi:type="dcterms:W3CDTF">2017-11-15T07:51:51Z</dcterms:modified>
</cp:coreProperties>
</file>